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43"/>
  </p:notesMasterIdLst>
  <p:sldIdLst>
    <p:sldId id="256" r:id="rId2"/>
    <p:sldId id="265" r:id="rId3"/>
    <p:sldId id="271" r:id="rId4"/>
    <p:sldId id="269" r:id="rId5"/>
    <p:sldId id="1056" r:id="rId6"/>
    <p:sldId id="1070" r:id="rId7"/>
    <p:sldId id="1068" r:id="rId8"/>
    <p:sldId id="1069" r:id="rId9"/>
    <p:sldId id="1071" r:id="rId10"/>
    <p:sldId id="1073" r:id="rId11"/>
    <p:sldId id="1072" r:id="rId12"/>
    <p:sldId id="1074" r:id="rId13"/>
    <p:sldId id="1060" r:id="rId14"/>
    <p:sldId id="1061" r:id="rId15"/>
    <p:sldId id="1075" r:id="rId16"/>
    <p:sldId id="1062" r:id="rId17"/>
    <p:sldId id="1077" r:id="rId18"/>
    <p:sldId id="1076" r:id="rId19"/>
    <p:sldId id="1081" r:id="rId20"/>
    <p:sldId id="1082" r:id="rId21"/>
    <p:sldId id="1083" r:id="rId22"/>
    <p:sldId id="1084" r:id="rId23"/>
    <p:sldId id="1080" r:id="rId24"/>
    <p:sldId id="1078" r:id="rId25"/>
    <p:sldId id="1063" r:id="rId26"/>
    <p:sldId id="1079" r:id="rId27"/>
    <p:sldId id="1088" r:id="rId28"/>
    <p:sldId id="1085" r:id="rId29"/>
    <p:sldId id="1086" r:id="rId30"/>
    <p:sldId id="1087" r:id="rId31"/>
    <p:sldId id="1093" r:id="rId32"/>
    <p:sldId id="1094" r:id="rId33"/>
    <p:sldId id="1096" r:id="rId34"/>
    <p:sldId id="1097" r:id="rId35"/>
    <p:sldId id="1098" r:id="rId36"/>
    <p:sldId id="1099" r:id="rId37"/>
    <p:sldId id="1064" r:id="rId38"/>
    <p:sldId id="1053" r:id="rId39"/>
    <p:sldId id="1091" r:id="rId40"/>
    <p:sldId id="1092" r:id="rId41"/>
    <p:sldId id="270" r:id="rId42"/>
  </p:sldIdLst>
  <p:sldSz cx="9144000" cy="5143500" type="screen16x9"/>
  <p:notesSz cx="6858000" cy="9144000"/>
  <p:embeddedFontLst>
    <p:embeddedFont>
      <p:font typeface="Cambria" panose="02040503050406030204" pitchFamily="18" charset="0"/>
      <p:regular r:id="rId44"/>
      <p:bold r:id="rId45"/>
      <p:italic r:id="rId46"/>
      <p:boldItalic r:id="rId47"/>
    </p:embeddedFont>
    <p:embeddedFont>
      <p:font typeface="Comic Sans MS" panose="030F0702030302020204" pitchFamily="66" charset="0"/>
      <p:regular r:id="rId48"/>
      <p:bold r:id="rId49"/>
      <p:italic r:id="rId50"/>
      <p:boldItalic r:id="rId51"/>
    </p:embeddedFont>
    <p:embeddedFont>
      <p:font typeface="Corbel" panose="020B0503020204020204" pitchFamily="34" charset="0"/>
      <p:regular r:id="rId52"/>
      <p:bold r:id="rId53"/>
      <p:italic r:id="rId54"/>
      <p:boldItalic r:id="rId55"/>
    </p:embeddedFont>
    <p:embeddedFont>
      <p:font typeface="Proxima Nova"/>
      <p:regular r:id="rId56"/>
      <p:bold r:id="rId57"/>
      <p:italic r:id="rId58"/>
      <p:boldItalic r:id="rId59"/>
    </p:embeddedFont>
    <p:embeddedFont>
      <p:font typeface="Roboto Condensed" panose="02000000000000000000" pitchFamily="2" charset="0"/>
      <p:regular r:id="rId60"/>
      <p:bold r:id="rId61"/>
      <p:italic r:id="rId62"/>
      <p:boldItalic r:id="rId63"/>
    </p:embeddedFont>
    <p:embeddedFont>
      <p:font typeface="Wingdings 2" panose="05020102010507070707" pitchFamily="18" charset="2"/>
      <p:regular r:id="rId64"/>
    </p:embeddedFont>
    <p:embeddedFont>
      <p:font typeface="Wingdings 3" panose="05040102010807070707" pitchFamily="18" charset="2"/>
      <p:regular r:id="rId6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E69D8"/>
    <a:srgbClr val="000000"/>
    <a:srgbClr val="D17B6D"/>
    <a:srgbClr val="EB25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237" autoAdjust="0"/>
    <p:restoredTop sz="95033" autoAdjust="0"/>
  </p:normalViewPr>
  <p:slideViewPr>
    <p:cSldViewPr snapToGrid="0">
      <p:cViewPr varScale="1">
        <p:scale>
          <a:sx n="99" d="100"/>
          <a:sy n="99" d="100"/>
        </p:scale>
        <p:origin x="893" y="5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font" Target="fonts/font4.fntdata"/><Relationship Id="rId63" Type="http://schemas.openxmlformats.org/officeDocument/2006/relationships/font" Target="fonts/font20.fntdata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2.fntdata"/><Relationship Id="rId53" Type="http://schemas.openxmlformats.org/officeDocument/2006/relationships/font" Target="fonts/font10.fntdata"/><Relationship Id="rId58" Type="http://schemas.openxmlformats.org/officeDocument/2006/relationships/font" Target="fonts/font15.fntdata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font" Target="fonts/font18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font" Target="fonts/font5.fntdata"/><Relationship Id="rId56" Type="http://schemas.openxmlformats.org/officeDocument/2006/relationships/font" Target="fonts/font13.fntdata"/><Relationship Id="rId64" Type="http://schemas.openxmlformats.org/officeDocument/2006/relationships/font" Target="fonts/font21.fntdata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8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3.fntdata"/><Relationship Id="rId59" Type="http://schemas.openxmlformats.org/officeDocument/2006/relationships/font" Target="fonts/font16.fntdata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1.fntdata"/><Relationship Id="rId62" Type="http://schemas.openxmlformats.org/officeDocument/2006/relationships/font" Target="fonts/font1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6.fntdata"/><Relationship Id="rId57" Type="http://schemas.openxmlformats.org/officeDocument/2006/relationships/font" Target="fonts/font14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1.fntdata"/><Relationship Id="rId52" Type="http://schemas.openxmlformats.org/officeDocument/2006/relationships/font" Target="fonts/font9.fntdata"/><Relationship Id="rId60" Type="http://schemas.openxmlformats.org/officeDocument/2006/relationships/font" Target="fonts/font17.fntdata"/><Relationship Id="rId65" Type="http://schemas.openxmlformats.org/officeDocument/2006/relationships/font" Target="fonts/font2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font" Target="fonts/font7.fntdata"/><Relationship Id="rId55" Type="http://schemas.openxmlformats.org/officeDocument/2006/relationships/font" Target="fonts/font1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87370346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44097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b6c834fc22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b6c834fc22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299938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b6c834fc22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b6c834fc22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357029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b6c834fc22_0_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b6c834fc22_0_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38942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b6c834fc22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b6c834fc22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25097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b6c834fc22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b6c834fc22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67887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b6c834fc22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b6c834fc22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48078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b6c834fc22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b6c834fc22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56732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b6c834fc22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b6c834fc22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875941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b6c834fc22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b6c834fc22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023523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b6c834fc22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b6c834fc22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68591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b6c834fc22_0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b6c834fc22_0_1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910348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b6c834fc22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b6c834fc22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6514479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b6c834fc22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b6c834fc22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417226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b6c834fc22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b6c834fc22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943286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b6c834fc22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b6c834fc22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096381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b6c834fc22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b6c834fc22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769391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b6c834fc22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b6c834fc22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082265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b6c834fc22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b6c834fc22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507311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b6c834fc22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b6c834fc22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14436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b6c834fc22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b6c834fc22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328695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b6c834fc22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b6c834fc22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41007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b6c834fc22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b6c834fc22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403676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b6c834fc22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b6c834fc22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412131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b6c834fc22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b6c834fc22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712124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b6c834fc22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b6c834fc22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2861870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b6c834fc22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b6c834fc22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619213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b6c834fc22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b6c834fc22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063491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b6c834fc22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b6c834fc22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938641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b6c834fc22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b6c834fc22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244335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b6c834fc22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b6c834fc22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381768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b6c834fc22_0_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b6c834fc22_0_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844442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b6c834fc22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b6c834fc22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90446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b6c834fc22_0_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b6c834fc22_0_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087669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b6c834fc22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b6c834fc22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304315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b6c834fc22_0_2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b6c834fc22_0_2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43316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b6c834fc22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b6c834fc22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20584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b6c834fc22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b6c834fc22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77654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b6c834fc22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b6c834fc22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91443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b6c834fc22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b6c834fc22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1672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b6c834fc22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b6c834fc22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503898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jpeg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jpeg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jpeg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jpeg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jpeg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jpeg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jpeg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jpeg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jpeg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jpeg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jpeg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jpeg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gif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gif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50" y="13675"/>
            <a:ext cx="9136645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3413" y="2200275"/>
            <a:ext cx="3000375" cy="74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8" y="4750"/>
            <a:ext cx="9134475" cy="513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7418" y="0"/>
            <a:ext cx="9151418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63438" y="148588"/>
            <a:ext cx="1495425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5"/>
          <p:cNvSpPr txBox="1"/>
          <p:nvPr/>
        </p:nvSpPr>
        <p:spPr>
          <a:xfrm>
            <a:off x="184936" y="95413"/>
            <a:ext cx="72000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n-IN" sz="2300" b="1" dirty="0">
                <a:solidFill>
                  <a:srgbClr val="00A4B6"/>
                </a:solidFill>
                <a:latin typeface="Proxima Nova"/>
                <a:ea typeface="Proxima Nova"/>
                <a:cs typeface="Proxima Nova"/>
                <a:sym typeface="Proxima Nova"/>
              </a:rPr>
              <a:t>Function: SEARCH (S, TOP, I)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9EED75C2-6AE0-D5CE-7394-1986EC3E865F}"/>
              </a:ext>
            </a:extLst>
          </p:cNvPr>
          <p:cNvSpPr txBox="1">
            <a:spLocks/>
          </p:cNvSpPr>
          <p:nvPr/>
        </p:nvSpPr>
        <p:spPr>
          <a:xfrm>
            <a:off x="131180" y="696467"/>
            <a:ext cx="8837891" cy="55905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114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114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114000"/>
              </a:lnSpc>
              <a:spcBef>
                <a:spcPts val="10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114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114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5113" marR="0" lvl="0" indent="-265113" algn="just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B84742"/>
              </a:buClr>
              <a:buSzTx/>
              <a:buFont typeface="Wingdings 3" panose="05040102010807070707" pitchFamily="18" charset="2"/>
              <a:buChar char=""/>
              <a:tabLst/>
              <a:defRPr/>
            </a:pPr>
            <a:r>
              <a: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rPr>
              <a:t>This function returns the value of the </a:t>
            </a:r>
            <a:r>
              <a:rPr kumimoji="0" lang="en-IN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rPr>
              <a:t>I</a:t>
            </a:r>
            <a:r>
              <a:rPr kumimoji="0" lang="en-IN" sz="2000" b="1" i="0" u="none" strike="noStrike" kern="1200" cap="none" spc="0" normalizeH="0" baseline="3000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rPr>
              <a:t>th</a:t>
            </a:r>
            <a:r>
              <a: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rPr>
              <a:t> element from the </a:t>
            </a:r>
            <a:r>
              <a:rPr kumimoji="0" lang="en-IN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rPr>
              <a:t>TOP</a:t>
            </a:r>
            <a:r>
              <a: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rPr>
              <a:t>of the stack.  The element is not deleted by this function.</a:t>
            </a:r>
          </a:p>
          <a:p>
            <a:pPr marL="265113" marR="0" lvl="0" indent="-265113" algn="just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B84742"/>
              </a:buClr>
              <a:buSzTx/>
              <a:buFont typeface="Wingdings 3" panose="05040102010807070707" pitchFamily="18" charset="2"/>
              <a:buChar char=""/>
              <a:tabLst/>
              <a:defRPr/>
            </a:pPr>
            <a:r>
              <a: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rPr>
              <a:t>Stack is represented by a stack </a:t>
            </a:r>
            <a:r>
              <a:rPr kumimoji="0" lang="en-IN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rPr>
              <a:t>S</a:t>
            </a:r>
            <a:r>
              <a: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rPr>
              <a:t>containing </a:t>
            </a:r>
            <a:r>
              <a:rPr kumimoji="0" lang="en-IN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rPr>
              <a:t>N</a:t>
            </a:r>
            <a:r>
              <a: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rPr>
              <a:t>elements.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644031E-7473-A79D-C8B5-C3C8A37C6B2F}"/>
              </a:ext>
            </a:extLst>
          </p:cNvPr>
          <p:cNvSpPr txBox="1"/>
          <p:nvPr/>
        </p:nvSpPr>
        <p:spPr>
          <a:xfrm>
            <a:off x="210881" y="2280675"/>
            <a:ext cx="4957468" cy="1754326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>
            <a:noFill/>
          </a:ln>
          <a:effectLst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srgbClr val="1D6FA9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</a:rPr>
              <a:t>1. [Check for stack underflow]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</a:rPr>
              <a:t>	If 	TOP-I+1 &lt; 0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</a:rPr>
              <a:t>	Then 	write (‘STACK UNDERFLOW’)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</a:rPr>
              <a:t>		Return (0)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srgbClr val="1D6FA9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</a:rPr>
              <a:t>2. [Return </a:t>
            </a:r>
            <a:r>
              <a:rPr kumimoji="0" lang="en-IN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1D6FA9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</a:rPr>
              <a:t>I</a:t>
            </a:r>
            <a:r>
              <a:rPr kumimoji="0" lang="en-IN" sz="1800" b="1" i="0" u="none" strike="noStrike" kern="1200" cap="none" spc="0" normalizeH="0" baseline="30000" noProof="0" dirty="0" err="1">
                <a:ln>
                  <a:noFill/>
                </a:ln>
                <a:solidFill>
                  <a:srgbClr val="1D6FA9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</a:rPr>
              <a:t>th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srgbClr val="1D6FA9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</a:rPr>
              <a:t> element from top of the stack]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</a:rPr>
              <a:t>	Return(S[TOP–I+1])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5B85E0B-3AB6-FC16-6F76-D059FB2AF8B4}"/>
              </a:ext>
            </a:extLst>
          </p:cNvPr>
          <p:cNvGrpSpPr/>
          <p:nvPr/>
        </p:nvGrpSpPr>
        <p:grpSpPr>
          <a:xfrm>
            <a:off x="6724497" y="2389147"/>
            <a:ext cx="2223580" cy="1233237"/>
            <a:chOff x="6463220" y="4953000"/>
            <a:chExt cx="2223580" cy="1233237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3DA5BACE-7D08-7DF2-76CA-E4899DB82F58}"/>
                </a:ext>
              </a:extLst>
            </p:cNvPr>
            <p:cNvGrpSpPr/>
            <p:nvPr/>
          </p:nvGrpSpPr>
          <p:grpSpPr>
            <a:xfrm>
              <a:off x="7924800" y="4953000"/>
              <a:ext cx="762000" cy="1233237"/>
              <a:chOff x="7815549" y="5290851"/>
              <a:chExt cx="762000" cy="1233237"/>
            </a:xfrm>
          </p:grpSpPr>
          <p:sp>
            <p:nvSpPr>
              <p:cNvPr id="28" name="Freeform 5">
                <a:extLst>
                  <a:ext uri="{FF2B5EF4-FFF2-40B4-BE49-F238E27FC236}">
                    <a16:creationId xmlns:a16="http://schemas.microsoft.com/office/drawing/2014/main" id="{7522FD37-F531-F9EC-75E0-5306CF0C4AD6}"/>
                  </a:ext>
                </a:extLst>
              </p:cNvPr>
              <p:cNvSpPr/>
              <p:nvPr/>
            </p:nvSpPr>
            <p:spPr>
              <a:xfrm>
                <a:off x="7815549" y="5290851"/>
                <a:ext cx="762000" cy="872784"/>
              </a:xfrm>
              <a:custGeom>
                <a:avLst/>
                <a:gdLst>
                  <a:gd name="connsiteX0" fmla="*/ 0 w 762000"/>
                  <a:gd name="connsiteY0" fmla="*/ 0 h 1447800"/>
                  <a:gd name="connsiteX1" fmla="*/ 0 w 762000"/>
                  <a:gd name="connsiteY1" fmla="*/ 1447800 h 1447800"/>
                  <a:gd name="connsiteX2" fmla="*/ 762000 w 762000"/>
                  <a:gd name="connsiteY2" fmla="*/ 1447800 h 1447800"/>
                  <a:gd name="connsiteX3" fmla="*/ 762000 w 762000"/>
                  <a:gd name="connsiteY3" fmla="*/ 38100 h 1447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0" h="1447800">
                    <a:moveTo>
                      <a:pt x="0" y="0"/>
                    </a:moveTo>
                    <a:lnTo>
                      <a:pt x="0" y="1447800"/>
                    </a:lnTo>
                    <a:lnTo>
                      <a:pt x="762000" y="1447800"/>
                    </a:lnTo>
                    <a:lnTo>
                      <a:pt x="762000" y="38100"/>
                    </a:lnTo>
                  </a:path>
                </a:pathLst>
              </a:custGeom>
              <a:noFill/>
              <a:ln w="38100" cap="flat" cmpd="sng" algn="ctr">
                <a:solidFill>
                  <a:srgbClr val="90909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5A0F4D3-11A8-B89A-4374-A837AF294E6D}"/>
                  </a:ext>
                </a:extLst>
              </p:cNvPr>
              <p:cNvSpPr txBox="1"/>
              <p:nvPr/>
            </p:nvSpPr>
            <p:spPr>
              <a:xfrm>
                <a:off x="7932506" y="6154756"/>
                <a:ext cx="49487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1D6FA9"/>
                    </a:solidFill>
                    <a:effectLst/>
                    <a:uLnTx/>
                    <a:uFillTx/>
                    <a:latin typeface="Roboto Condensed"/>
                    <a:ea typeface="+mn-ea"/>
                    <a:cs typeface="+mn-cs"/>
                  </a:rPr>
                  <a:t>S</a:t>
                </a:r>
                <a:endPara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1D6FA9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endParaRPr>
              </a:p>
            </p:txBody>
          </p:sp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B61D67F8-CB2D-D743-89FF-30E7378589B8}"/>
                </a:ext>
              </a:extLst>
            </p:cNvPr>
            <p:cNvSpPr/>
            <p:nvPr/>
          </p:nvSpPr>
          <p:spPr>
            <a:xfrm>
              <a:off x="7924800" y="5529549"/>
              <a:ext cx="762000" cy="287356"/>
            </a:xfrm>
            <a:prstGeom prst="rect">
              <a:avLst/>
            </a:prstGeom>
            <a:solidFill>
              <a:srgbClr val="909090"/>
            </a:solidFill>
            <a:ln w="12700" cap="flat" cmpd="sng" algn="ctr">
              <a:solidFill>
                <a:srgbClr val="909090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rPr>
                <a:t>10</a:t>
              </a: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Condensed"/>
                <a:ea typeface="+mn-ea"/>
                <a:cs typeface="+mn-cs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FCD749D6-396B-49EA-0A2E-2E1CD42FF844}"/>
                </a:ext>
              </a:extLst>
            </p:cNvPr>
            <p:cNvSpPr/>
            <p:nvPr/>
          </p:nvSpPr>
          <p:spPr>
            <a:xfrm>
              <a:off x="7924800" y="5235766"/>
              <a:ext cx="762000" cy="287356"/>
            </a:xfrm>
            <a:prstGeom prst="rect">
              <a:avLst/>
            </a:prstGeom>
            <a:solidFill>
              <a:srgbClr val="909090"/>
            </a:solidFill>
            <a:ln w="12700" cap="flat" cmpd="sng" algn="ctr">
              <a:solidFill>
                <a:srgbClr val="909090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rPr>
                <a:t>8</a:t>
              </a: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Condensed"/>
                <a:ea typeface="+mn-ea"/>
                <a:cs typeface="+mn-cs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0711504-D795-40D7-5231-2CE54253CC65}"/>
                </a:ext>
              </a:extLst>
            </p:cNvPr>
            <p:cNvSpPr/>
            <p:nvPr/>
          </p:nvSpPr>
          <p:spPr>
            <a:xfrm>
              <a:off x="7924800" y="4953000"/>
              <a:ext cx="762000" cy="287356"/>
            </a:xfrm>
            <a:prstGeom prst="rect">
              <a:avLst/>
            </a:prstGeom>
            <a:solidFill>
              <a:srgbClr val="909090"/>
            </a:solidFill>
            <a:ln w="12700" cap="flat" cmpd="sng" algn="ctr">
              <a:solidFill>
                <a:srgbClr val="909090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rPr>
                <a:t>-5</a:t>
              </a: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Condensed"/>
                <a:ea typeface="+mn-ea"/>
                <a:cs typeface="+mn-cs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8571D08-3577-BF1D-35A2-01A6B3E79D22}"/>
                </a:ext>
              </a:extLst>
            </p:cNvPr>
            <p:cNvSpPr txBox="1"/>
            <p:nvPr/>
          </p:nvSpPr>
          <p:spPr>
            <a:xfrm>
              <a:off x="6463220" y="4953000"/>
              <a:ext cx="10287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rPr>
                <a:t>TOP = 2</a:t>
              </a: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 Condensed"/>
                <a:ea typeface="+mn-ea"/>
                <a:cs typeface="+mn-cs"/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5DFDF651-9F38-2CC3-F638-41B6E446F1C7}"/>
                </a:ext>
              </a:extLst>
            </p:cNvPr>
            <p:cNvCxnSpPr>
              <a:stCxn id="26" idx="3"/>
            </p:cNvCxnSpPr>
            <p:nvPr/>
          </p:nvCxnSpPr>
          <p:spPr>
            <a:xfrm>
              <a:off x="7491920" y="5122277"/>
              <a:ext cx="418672" cy="15389"/>
            </a:xfrm>
            <a:prstGeom prst="straightConnector1">
              <a:avLst/>
            </a:prstGeom>
            <a:noFill/>
            <a:ln w="28575" cap="flat" cmpd="sng" algn="ctr">
              <a:solidFill>
                <a:srgbClr val="C00000"/>
              </a:solidFill>
              <a:prstDash val="solid"/>
              <a:miter lim="800000"/>
              <a:tailEnd type="arrow"/>
            </a:ln>
            <a:effectLst/>
          </p:spPr>
        </p:cxn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56076AE9-E91D-D816-0B34-D88B43EFA8DE}"/>
              </a:ext>
            </a:extLst>
          </p:cNvPr>
          <p:cNvSpPr txBox="1"/>
          <p:nvPr/>
        </p:nvSpPr>
        <p:spPr>
          <a:xfrm>
            <a:off x="5157085" y="2249209"/>
            <a:ext cx="19178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Tx/>
              <a:buFontTx/>
              <a:buNone/>
            </a:pPr>
            <a:r>
              <a:rPr lang="en-IN" sz="1600" b="1" kern="1200" dirty="0">
                <a:solidFill>
                  <a:srgbClr val="1D6FA9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SEARCH (S, TOP, 2)</a:t>
            </a:r>
            <a:endParaRPr lang="en-US" sz="1600" b="1" kern="1200" dirty="0">
              <a:solidFill>
                <a:srgbClr val="1D6FA9"/>
              </a:solidFill>
              <a:latin typeface="Cambria" panose="02040503050406030204" pitchFamily="18" charset="0"/>
              <a:ea typeface="Cambria" panose="02040503050406030204" pitchFamily="18" charset="0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A0A2E41-17AA-3CCD-8298-0CB5B2F36CBC}"/>
              </a:ext>
            </a:extLst>
          </p:cNvPr>
          <p:cNvSpPr txBox="1"/>
          <p:nvPr/>
        </p:nvSpPr>
        <p:spPr>
          <a:xfrm>
            <a:off x="8415371" y="2632813"/>
            <a:ext cx="278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Tx/>
              <a:buFontTx/>
              <a:buNone/>
            </a:pPr>
            <a:r>
              <a:rPr lang="en-IN" sz="1800" b="1" kern="1200" dirty="0">
                <a:solidFill>
                  <a:srgbClr val="FF0000"/>
                </a:solidFill>
                <a:latin typeface="Roboto Condensed"/>
                <a:ea typeface="+mn-ea"/>
                <a:cs typeface="+mn-cs"/>
              </a:rPr>
              <a:t>8</a:t>
            </a:r>
            <a:endParaRPr lang="en-US" sz="1800" b="1" kern="1200" dirty="0">
              <a:solidFill>
                <a:srgbClr val="FF0000"/>
              </a:solidFill>
              <a:latin typeface="Roboto Condensed"/>
              <a:ea typeface="+mn-ea"/>
              <a:cs typeface="+mn-cs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90B4C22-582C-A712-B585-C3F313DD5C59}"/>
              </a:ext>
            </a:extLst>
          </p:cNvPr>
          <p:cNvSpPr txBox="1"/>
          <p:nvPr/>
        </p:nvSpPr>
        <p:spPr>
          <a:xfrm>
            <a:off x="5157084" y="2926686"/>
            <a:ext cx="19178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Tx/>
              <a:buFontTx/>
              <a:buNone/>
            </a:pPr>
            <a:r>
              <a:rPr lang="en-IN" sz="1600" b="1" kern="1200" dirty="0">
                <a:solidFill>
                  <a:srgbClr val="1D6FA9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SEARCH (S, TOP, 3)</a:t>
            </a:r>
            <a:endParaRPr lang="en-US" sz="1600" b="1" kern="1200" dirty="0">
              <a:solidFill>
                <a:srgbClr val="1D6FA9"/>
              </a:solidFill>
              <a:latin typeface="Cambria" panose="02040503050406030204" pitchFamily="18" charset="0"/>
              <a:ea typeface="Cambria" panose="02040503050406030204" pitchFamily="18" charset="0"/>
              <a:cs typeface="+mn-cs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CBAB077-7A1E-C10E-FD8A-33DAA8135D43}"/>
              </a:ext>
            </a:extLst>
          </p:cNvPr>
          <p:cNvSpPr txBox="1"/>
          <p:nvPr/>
        </p:nvSpPr>
        <p:spPr>
          <a:xfrm>
            <a:off x="8359133" y="2927006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Tx/>
              <a:buFontTx/>
              <a:buNone/>
            </a:pPr>
            <a:r>
              <a:rPr lang="en-IN" sz="1800" b="1" kern="1200" dirty="0">
                <a:solidFill>
                  <a:srgbClr val="FF0000"/>
                </a:solidFill>
                <a:latin typeface="Roboto Condensed"/>
                <a:ea typeface="+mn-ea"/>
                <a:cs typeface="+mn-cs"/>
              </a:rPr>
              <a:t>10</a:t>
            </a:r>
            <a:endParaRPr lang="en-US" sz="1800" b="1" kern="1200" dirty="0">
              <a:solidFill>
                <a:srgbClr val="FF0000"/>
              </a:solidFill>
              <a:latin typeface="Roboto Condensed"/>
              <a:ea typeface="+mn-ea"/>
              <a:cs typeface="+mn-cs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1A60D72-2BB2-192A-F6B9-F189AED37B0E}"/>
              </a:ext>
            </a:extLst>
          </p:cNvPr>
          <p:cNvSpPr txBox="1"/>
          <p:nvPr/>
        </p:nvSpPr>
        <p:spPr>
          <a:xfrm>
            <a:off x="5157085" y="3604163"/>
            <a:ext cx="19178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Tx/>
              <a:buFontTx/>
              <a:buNone/>
            </a:pPr>
            <a:r>
              <a:rPr lang="en-IN" sz="1600" b="1" kern="1200" dirty="0">
                <a:solidFill>
                  <a:srgbClr val="1D6FA9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SEARCH (S, TOP, 4)</a:t>
            </a:r>
            <a:endParaRPr lang="en-US" sz="1600" b="1" kern="1200" dirty="0">
              <a:solidFill>
                <a:srgbClr val="1D6FA9"/>
              </a:solidFill>
              <a:latin typeface="Cambria" panose="02040503050406030204" pitchFamily="18" charset="0"/>
              <a:ea typeface="Cambria" panose="02040503050406030204" pitchFamily="18" charset="0"/>
              <a:cs typeface="+mn-cs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3D5DEA9-A9EC-573A-B318-2AEAD17CD618}"/>
              </a:ext>
            </a:extLst>
          </p:cNvPr>
          <p:cNvSpPr txBox="1"/>
          <p:nvPr/>
        </p:nvSpPr>
        <p:spPr>
          <a:xfrm>
            <a:off x="5157085" y="4281640"/>
            <a:ext cx="13160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Tx/>
              <a:buFontTx/>
              <a:buNone/>
            </a:pPr>
            <a:r>
              <a:rPr lang="en-IN" sz="1600" b="1" kern="1200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Underflow</a:t>
            </a:r>
            <a:endParaRPr lang="en-US" sz="1600" b="1" kern="1200" dirty="0">
              <a:solidFill>
                <a:srgbClr val="C00000"/>
              </a:solidFill>
              <a:latin typeface="Cambria" panose="02040503050406030204" pitchFamily="18" charset="0"/>
              <a:ea typeface="Cambria" panose="02040503050406030204" pitchFamily="18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816501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8" y="4750"/>
            <a:ext cx="9134475" cy="513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7418" y="0"/>
            <a:ext cx="9151418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63438" y="148588"/>
            <a:ext cx="1495425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5"/>
          <p:cNvSpPr txBox="1"/>
          <p:nvPr/>
        </p:nvSpPr>
        <p:spPr>
          <a:xfrm>
            <a:off x="184936" y="95413"/>
            <a:ext cx="72000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n-IN" sz="2300" b="1" dirty="0">
                <a:solidFill>
                  <a:srgbClr val="00A4B6"/>
                </a:solidFill>
                <a:latin typeface="Proxima Nova"/>
                <a:ea typeface="Proxima Nova"/>
                <a:cs typeface="Proxima Nova"/>
                <a:sym typeface="Proxima Nova"/>
              </a:rPr>
              <a:t>Function: CHANGE (S, TOP, X, I)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9E495CC7-D7EE-9747-8FC7-7EA86C5E57C1}"/>
              </a:ext>
            </a:extLst>
          </p:cNvPr>
          <p:cNvSpPr txBox="1">
            <a:spLocks/>
          </p:cNvSpPr>
          <p:nvPr/>
        </p:nvSpPr>
        <p:spPr>
          <a:xfrm>
            <a:off x="131180" y="728273"/>
            <a:ext cx="8814037" cy="55905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114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114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114000"/>
              </a:lnSpc>
              <a:spcBef>
                <a:spcPts val="10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114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114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5113" marR="0" lvl="0" indent="-265113" algn="just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B84742"/>
              </a:buClr>
              <a:buSzTx/>
              <a:buFont typeface="Wingdings 3" panose="05040102010807070707" pitchFamily="18" charset="2"/>
              <a:buChar char="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rPr>
              <a:t>This procedure changes the value of the </a:t>
            </a:r>
            <a:r>
              <a:rPr kumimoji="0" lang="en-IN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rPr>
              <a:t>I</a:t>
            </a:r>
            <a:r>
              <a:rPr kumimoji="0" lang="en-IN" sz="1800" b="1" i="0" u="none" strike="noStrike" kern="1200" cap="none" spc="0" normalizeH="0" baseline="3000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rPr>
              <a:t>th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rPr>
              <a:t> element from the top of the stack to 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rPr>
              <a:t>X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rPr>
              <a:t>. </a:t>
            </a:r>
          </a:p>
          <a:p>
            <a:pPr marL="265113" marR="0" lvl="0" indent="-265113" algn="just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B84742"/>
              </a:buClr>
              <a:buSzTx/>
              <a:buFont typeface="Wingdings 3" panose="05040102010807070707" pitchFamily="18" charset="2"/>
              <a:buChar char="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rPr>
              <a:t>Stack is represented by a stack 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rPr>
              <a:t>S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rPr>
              <a:t>containing 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rPr>
              <a:t>N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rPr>
              <a:t>elements.</a:t>
            </a:r>
          </a:p>
          <a:p>
            <a:pPr marL="265113" marR="0" lvl="0" indent="-265113" algn="just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B84742"/>
              </a:buClr>
              <a:buSzTx/>
              <a:buFont typeface="Wingdings 3" panose="05040102010807070707" pitchFamily="18" charset="2"/>
              <a:buChar char="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9CA3E67-2C03-622F-62FA-5BE63C6F3589}"/>
              </a:ext>
            </a:extLst>
          </p:cNvPr>
          <p:cNvSpPr txBox="1"/>
          <p:nvPr/>
        </p:nvSpPr>
        <p:spPr>
          <a:xfrm>
            <a:off x="172131" y="1845582"/>
            <a:ext cx="4932606" cy="2585323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>
            <a:noFill/>
          </a:ln>
          <a:effectLst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srgbClr val="1D6FA9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</a:rPr>
              <a:t>1. [Check for stack underflow]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</a:rPr>
              <a:t>	If 	TOP-I+1 &lt; 0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</a:rPr>
              <a:t>	Then 	write (‘STACK UNDERFLOW’)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</a:rPr>
              <a:t>		Return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srgbClr val="1D6FA9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</a:rPr>
              <a:t>2. [Change </a:t>
            </a:r>
            <a:r>
              <a:rPr kumimoji="0" lang="en-IN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1D6FA9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</a:rPr>
              <a:t>I</a:t>
            </a:r>
            <a:r>
              <a:rPr kumimoji="0" lang="en-IN" sz="1800" b="1" i="0" u="none" strike="noStrike" kern="1200" cap="none" spc="0" normalizeH="0" baseline="30000" noProof="0" dirty="0" err="1">
                <a:ln>
                  <a:noFill/>
                </a:ln>
                <a:solidFill>
                  <a:srgbClr val="1D6FA9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</a:rPr>
              <a:t>th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srgbClr val="1D6FA9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</a:rPr>
              <a:t> element from top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srgbClr val="1D6FA9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</a:rPr>
              <a:t>    of the stack]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</a:rPr>
              <a:t>	S[TOP–I+1] ← X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srgbClr val="1D6FA9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</a:rPr>
              <a:t>3. [Finished]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</a:rPr>
              <a:t>	Return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F6F24D5-28CA-16A9-6A51-34367EC33D15}"/>
              </a:ext>
            </a:extLst>
          </p:cNvPr>
          <p:cNvGrpSpPr/>
          <p:nvPr/>
        </p:nvGrpSpPr>
        <p:grpSpPr>
          <a:xfrm>
            <a:off x="6463638" y="3663437"/>
            <a:ext cx="2285572" cy="1233237"/>
            <a:chOff x="6401228" y="4953000"/>
            <a:chExt cx="2285572" cy="1233237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9BB6EA14-C2E9-5302-269C-9983EE2320CC}"/>
                </a:ext>
              </a:extLst>
            </p:cNvPr>
            <p:cNvGrpSpPr/>
            <p:nvPr/>
          </p:nvGrpSpPr>
          <p:grpSpPr>
            <a:xfrm>
              <a:off x="7924800" y="4953000"/>
              <a:ext cx="762000" cy="1233237"/>
              <a:chOff x="7815549" y="5290851"/>
              <a:chExt cx="762000" cy="1233237"/>
            </a:xfrm>
          </p:grpSpPr>
          <p:sp>
            <p:nvSpPr>
              <p:cNvPr id="28" name="Freeform 11">
                <a:extLst>
                  <a:ext uri="{FF2B5EF4-FFF2-40B4-BE49-F238E27FC236}">
                    <a16:creationId xmlns:a16="http://schemas.microsoft.com/office/drawing/2014/main" id="{F5B8CA80-8E48-9BB3-322D-77DBA972D6C2}"/>
                  </a:ext>
                </a:extLst>
              </p:cNvPr>
              <p:cNvSpPr/>
              <p:nvPr/>
            </p:nvSpPr>
            <p:spPr>
              <a:xfrm>
                <a:off x="7815549" y="5290851"/>
                <a:ext cx="762000" cy="872784"/>
              </a:xfrm>
              <a:custGeom>
                <a:avLst/>
                <a:gdLst>
                  <a:gd name="connsiteX0" fmla="*/ 0 w 762000"/>
                  <a:gd name="connsiteY0" fmla="*/ 0 h 1447800"/>
                  <a:gd name="connsiteX1" fmla="*/ 0 w 762000"/>
                  <a:gd name="connsiteY1" fmla="*/ 1447800 h 1447800"/>
                  <a:gd name="connsiteX2" fmla="*/ 762000 w 762000"/>
                  <a:gd name="connsiteY2" fmla="*/ 1447800 h 1447800"/>
                  <a:gd name="connsiteX3" fmla="*/ 762000 w 762000"/>
                  <a:gd name="connsiteY3" fmla="*/ 38100 h 1447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0" h="1447800">
                    <a:moveTo>
                      <a:pt x="0" y="0"/>
                    </a:moveTo>
                    <a:lnTo>
                      <a:pt x="0" y="1447800"/>
                    </a:lnTo>
                    <a:lnTo>
                      <a:pt x="762000" y="1447800"/>
                    </a:lnTo>
                    <a:lnTo>
                      <a:pt x="762000" y="38100"/>
                    </a:lnTo>
                  </a:path>
                </a:pathLst>
              </a:custGeom>
              <a:noFill/>
              <a:ln w="38100" cap="flat" cmpd="sng" algn="ctr">
                <a:solidFill>
                  <a:srgbClr val="90909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5024EFD-2419-A195-AF8A-D8BCB8B24B5E}"/>
                  </a:ext>
                </a:extLst>
              </p:cNvPr>
              <p:cNvSpPr txBox="1"/>
              <p:nvPr/>
            </p:nvSpPr>
            <p:spPr>
              <a:xfrm>
                <a:off x="7932506" y="6154756"/>
                <a:ext cx="49487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1D6FA9"/>
                    </a:solidFill>
                    <a:effectLst/>
                    <a:uLnTx/>
                    <a:uFillTx/>
                    <a:latin typeface="Roboto Condensed"/>
                    <a:ea typeface="+mn-ea"/>
                    <a:cs typeface="+mn-cs"/>
                  </a:rPr>
                  <a:t>S</a:t>
                </a:r>
                <a:endPara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1D6FA9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endParaRPr>
              </a:p>
            </p:txBody>
          </p:sp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6F035C30-EBCC-9006-99D5-27737625116C}"/>
                </a:ext>
              </a:extLst>
            </p:cNvPr>
            <p:cNvSpPr/>
            <p:nvPr/>
          </p:nvSpPr>
          <p:spPr>
            <a:xfrm>
              <a:off x="7924800" y="5529549"/>
              <a:ext cx="762000" cy="287356"/>
            </a:xfrm>
            <a:prstGeom prst="rect">
              <a:avLst/>
            </a:prstGeom>
            <a:solidFill>
              <a:srgbClr val="909090"/>
            </a:solidFill>
            <a:ln w="12700" cap="flat" cmpd="sng" algn="ctr">
              <a:solidFill>
                <a:srgbClr val="909090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rPr>
                <a:t>10</a:t>
              </a: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Condensed"/>
                <a:ea typeface="+mn-ea"/>
                <a:cs typeface="+mn-cs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63AC9B1-F1F4-B502-8C7D-79BFE197105C}"/>
                </a:ext>
              </a:extLst>
            </p:cNvPr>
            <p:cNvSpPr/>
            <p:nvPr/>
          </p:nvSpPr>
          <p:spPr>
            <a:xfrm>
              <a:off x="7924800" y="5235766"/>
              <a:ext cx="762000" cy="287356"/>
            </a:xfrm>
            <a:prstGeom prst="rect">
              <a:avLst/>
            </a:prstGeom>
            <a:solidFill>
              <a:srgbClr val="909090"/>
            </a:solidFill>
            <a:ln w="12700" cap="flat" cmpd="sng" algn="ctr">
              <a:solidFill>
                <a:srgbClr val="909090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rPr>
                <a:t>8</a:t>
              </a: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Condensed"/>
                <a:ea typeface="+mn-ea"/>
                <a:cs typeface="+mn-cs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8A61F6F-554B-F5E0-9B72-12DDF8DF22AF}"/>
                </a:ext>
              </a:extLst>
            </p:cNvPr>
            <p:cNvSpPr/>
            <p:nvPr/>
          </p:nvSpPr>
          <p:spPr>
            <a:xfrm>
              <a:off x="7924800" y="4953000"/>
              <a:ext cx="762000" cy="287356"/>
            </a:xfrm>
            <a:prstGeom prst="rect">
              <a:avLst/>
            </a:prstGeom>
            <a:solidFill>
              <a:srgbClr val="909090"/>
            </a:solidFill>
            <a:ln w="12700" cap="flat" cmpd="sng" algn="ctr">
              <a:solidFill>
                <a:srgbClr val="909090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rPr>
                <a:t>-5</a:t>
              </a: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Condensed"/>
                <a:ea typeface="+mn-ea"/>
                <a:cs typeface="+mn-cs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A01E435-0688-87E8-D758-05F1B507D791}"/>
                </a:ext>
              </a:extLst>
            </p:cNvPr>
            <p:cNvSpPr txBox="1"/>
            <p:nvPr/>
          </p:nvSpPr>
          <p:spPr>
            <a:xfrm>
              <a:off x="6401228" y="4953000"/>
              <a:ext cx="10287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rPr>
                <a:t>TOP = 2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 Condensed"/>
                <a:ea typeface="+mn-ea"/>
                <a:cs typeface="+mn-cs"/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FE0F74D4-744C-C342-B6DA-0B941331669F}"/>
                </a:ext>
              </a:extLst>
            </p:cNvPr>
            <p:cNvCxnSpPr>
              <a:stCxn id="26" idx="3"/>
            </p:cNvCxnSpPr>
            <p:nvPr/>
          </p:nvCxnSpPr>
          <p:spPr>
            <a:xfrm>
              <a:off x="7429928" y="5137666"/>
              <a:ext cx="418672" cy="0"/>
            </a:xfrm>
            <a:prstGeom prst="straightConnector1">
              <a:avLst/>
            </a:prstGeom>
            <a:noFill/>
            <a:ln w="28575" cap="flat" cmpd="sng" algn="ctr">
              <a:solidFill>
                <a:srgbClr val="C00000"/>
              </a:solidFill>
              <a:prstDash val="solid"/>
              <a:miter lim="800000"/>
              <a:tailEnd type="arrow"/>
            </a:ln>
            <a:effectLst/>
          </p:spPr>
        </p:cxn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A0F08733-BB90-7124-2571-1722B7ABC4F5}"/>
              </a:ext>
            </a:extLst>
          </p:cNvPr>
          <p:cNvSpPr txBox="1"/>
          <p:nvPr/>
        </p:nvSpPr>
        <p:spPr>
          <a:xfrm>
            <a:off x="5091401" y="1891425"/>
            <a:ext cx="20965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Tx/>
              <a:buFontTx/>
              <a:buNone/>
            </a:pPr>
            <a:r>
              <a:rPr lang="en-IN" b="1" kern="1200" dirty="0">
                <a:solidFill>
                  <a:srgbClr val="1D6FA9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CHANGE (S, TOP, 50, 2)</a:t>
            </a:r>
            <a:endParaRPr lang="en-US" b="1" kern="1200" dirty="0">
              <a:solidFill>
                <a:srgbClr val="1D6FA9"/>
              </a:solidFill>
              <a:latin typeface="Cambria" panose="02040503050406030204" pitchFamily="18" charset="0"/>
              <a:ea typeface="Cambria" panose="02040503050406030204" pitchFamily="18" charset="0"/>
              <a:cs typeface="+mn-c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E7BBF35-6CB0-5758-4C7C-3497F8A1018F}"/>
              </a:ext>
            </a:extLst>
          </p:cNvPr>
          <p:cNvSpPr/>
          <p:nvPr/>
        </p:nvSpPr>
        <p:spPr>
          <a:xfrm>
            <a:off x="7987638" y="3950792"/>
            <a:ext cx="762000" cy="282766"/>
          </a:xfrm>
          <a:prstGeom prst="rect">
            <a:avLst/>
          </a:prstGeom>
          <a:solidFill>
            <a:srgbClr val="909090"/>
          </a:solidFill>
          <a:ln w="12700" cap="flat" cmpd="sng" algn="ctr">
            <a:solidFill>
              <a:srgbClr val="909090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50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Roboto Condensed"/>
              <a:ea typeface="+mn-ea"/>
              <a:cs typeface="+mn-cs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18EAEF1-E683-515F-B35E-984BC8C66C5B}"/>
              </a:ext>
            </a:extLst>
          </p:cNvPr>
          <p:cNvSpPr txBox="1"/>
          <p:nvPr/>
        </p:nvSpPr>
        <p:spPr>
          <a:xfrm>
            <a:off x="5097365" y="2369433"/>
            <a:ext cx="19220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Tx/>
              <a:buFontTx/>
              <a:buNone/>
            </a:pPr>
            <a:r>
              <a:rPr lang="en-IN" b="1" kern="1200" dirty="0">
                <a:solidFill>
                  <a:srgbClr val="1D6FA9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CHANGE (S, TOP, 9, 3)</a:t>
            </a:r>
            <a:endParaRPr lang="en-US" b="1" kern="1200" dirty="0">
              <a:solidFill>
                <a:srgbClr val="1D6FA9"/>
              </a:solidFill>
              <a:latin typeface="Cambria" panose="02040503050406030204" pitchFamily="18" charset="0"/>
              <a:ea typeface="Cambria" panose="02040503050406030204" pitchFamily="18" charset="0"/>
              <a:cs typeface="+mn-cs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EC8A412-8852-37F3-D95E-C5AF31FCA4AE}"/>
              </a:ext>
            </a:extLst>
          </p:cNvPr>
          <p:cNvSpPr/>
          <p:nvPr/>
        </p:nvSpPr>
        <p:spPr>
          <a:xfrm>
            <a:off x="7987638" y="4241440"/>
            <a:ext cx="762000" cy="282766"/>
          </a:xfrm>
          <a:prstGeom prst="rect">
            <a:avLst/>
          </a:prstGeom>
          <a:solidFill>
            <a:srgbClr val="909090"/>
          </a:solidFill>
          <a:ln w="12700" cap="flat" cmpd="sng" algn="ctr">
            <a:solidFill>
              <a:srgbClr val="909090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9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Roboto Condensed"/>
              <a:ea typeface="+mn-ea"/>
              <a:cs typeface="+mn-cs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5DDCB4B-2764-D4DF-9E57-0B9952239AB1}"/>
              </a:ext>
            </a:extLst>
          </p:cNvPr>
          <p:cNvSpPr txBox="1"/>
          <p:nvPr/>
        </p:nvSpPr>
        <p:spPr>
          <a:xfrm>
            <a:off x="5091401" y="2904007"/>
            <a:ext cx="20422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Tx/>
              <a:buFontTx/>
              <a:buNone/>
            </a:pPr>
            <a:r>
              <a:rPr lang="en-IN" b="1" kern="1200" dirty="0">
                <a:solidFill>
                  <a:srgbClr val="1D6FA9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CHANGE (S, TOP, 25, 8)</a:t>
            </a:r>
            <a:endParaRPr lang="en-US" b="1" kern="1200" dirty="0">
              <a:solidFill>
                <a:srgbClr val="1D6FA9"/>
              </a:solidFill>
              <a:latin typeface="Cambria" panose="02040503050406030204" pitchFamily="18" charset="0"/>
              <a:ea typeface="Cambria" panose="02040503050406030204" pitchFamily="18" charset="0"/>
              <a:cs typeface="+mn-cs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5B9C261-73A4-D0D1-1B91-F8E7CCD75625}"/>
              </a:ext>
            </a:extLst>
          </p:cNvPr>
          <p:cNvSpPr txBox="1"/>
          <p:nvPr/>
        </p:nvSpPr>
        <p:spPr>
          <a:xfrm>
            <a:off x="5145688" y="3438581"/>
            <a:ext cx="13310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Tx/>
              <a:buFontTx/>
              <a:buNone/>
            </a:pPr>
            <a:r>
              <a:rPr lang="en-IN" b="1" kern="120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Underflow</a:t>
            </a:r>
            <a:endParaRPr lang="en-US" b="1" kern="1200" dirty="0">
              <a:solidFill>
                <a:srgbClr val="FF0000"/>
              </a:solidFill>
              <a:latin typeface="Cambria" panose="02040503050406030204" pitchFamily="18" charset="0"/>
              <a:ea typeface="Cambria" panose="02040503050406030204" pitchFamily="18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90886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21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39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63" y="4750"/>
            <a:ext cx="9134475" cy="5133975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26"/>
          <p:cNvSpPr txBox="1"/>
          <p:nvPr/>
        </p:nvSpPr>
        <p:spPr>
          <a:xfrm>
            <a:off x="312077" y="880252"/>
            <a:ext cx="6023410" cy="1661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n-IN" sz="4800" b="1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Polish Expression &amp; their Compilation</a:t>
            </a:r>
          </a:p>
        </p:txBody>
      </p:sp>
      <p:pic>
        <p:nvPicPr>
          <p:cNvPr id="225" name="Google Shape;225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63438" y="148588"/>
            <a:ext cx="1495425" cy="3714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61202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8" y="4750"/>
            <a:ext cx="9134475" cy="513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7418" y="0"/>
            <a:ext cx="9151418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63438" y="148588"/>
            <a:ext cx="1495425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5"/>
          <p:cNvSpPr txBox="1"/>
          <p:nvPr/>
        </p:nvSpPr>
        <p:spPr>
          <a:xfrm>
            <a:off x="184936" y="95413"/>
            <a:ext cx="72000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n-IN" sz="2300" b="1" dirty="0">
                <a:solidFill>
                  <a:srgbClr val="00A4B6"/>
                </a:solidFill>
                <a:latin typeface="Proxima Nova"/>
                <a:ea typeface="Proxima Nova"/>
                <a:cs typeface="Proxima Nova"/>
                <a:sym typeface="Proxima Nova"/>
              </a:rPr>
              <a:t>Introduction of Polish Expression</a:t>
            </a:r>
            <a:endParaRPr sz="2300" b="1" dirty="0">
              <a:solidFill>
                <a:srgbClr val="00A4B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1" name="Google Shape;71;p15"/>
          <p:cNvSpPr txBox="1"/>
          <p:nvPr/>
        </p:nvSpPr>
        <p:spPr>
          <a:xfrm>
            <a:off x="97475" y="621512"/>
            <a:ext cx="8953535" cy="2321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65113" indent="-265113" algn="just">
              <a:lnSpc>
                <a:spcPct val="90000"/>
              </a:lnSpc>
              <a:spcBef>
                <a:spcPts val="1000"/>
              </a:spcBef>
              <a:buClr>
                <a:srgbClr val="B84742"/>
              </a:buClr>
              <a:buFont typeface="Wingdings 3" panose="05040102010807070707" pitchFamily="18" charset="2"/>
              <a:buChar char=""/>
            </a:pPr>
            <a:r>
              <a:rPr lang="en-US" sz="1800" kern="12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The order of evaluation of a postfix and prefix expression is always from </a:t>
            </a:r>
            <a:r>
              <a:rPr lang="en-US" sz="1800" b="1" kern="1200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left </a:t>
            </a:r>
            <a:r>
              <a:rPr lang="en-US" sz="1800" kern="12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to</a:t>
            </a:r>
            <a:r>
              <a:rPr lang="en-US" sz="1800" b="1" kern="1200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right</a:t>
            </a:r>
            <a:r>
              <a:rPr lang="en-US" sz="1800" kern="12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.</a:t>
            </a:r>
          </a:p>
          <a:p>
            <a:pPr marL="265113" indent="-265113" algn="just">
              <a:lnSpc>
                <a:spcPct val="90000"/>
              </a:lnSpc>
              <a:spcBef>
                <a:spcPts val="1000"/>
              </a:spcBef>
              <a:buClr>
                <a:srgbClr val="B84742"/>
              </a:buClr>
              <a:buFont typeface="Wingdings 3" panose="05040102010807070707" pitchFamily="18" charset="2"/>
              <a:buChar char=""/>
            </a:pPr>
            <a:r>
              <a:rPr lang="en-IN" sz="1800" dirty="0">
                <a:latin typeface="Cambria" panose="02040503050406030204" pitchFamily="18" charset="0"/>
                <a:ea typeface="Cambria" panose="02040503050406030204" pitchFamily="18" charset="0"/>
              </a:rPr>
              <a:t>A </a:t>
            </a:r>
            <a:r>
              <a:rPr lang="en-IN" sz="1800" b="1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repeated scanning </a:t>
            </a:r>
            <a:r>
              <a:rPr lang="en-IN" sz="1800" b="1" dirty="0">
                <a:latin typeface="Cambria" panose="02040503050406030204" pitchFamily="18" charset="0"/>
                <a:ea typeface="Cambria" panose="02040503050406030204" pitchFamily="18" charset="0"/>
              </a:rPr>
              <a:t>from left to right is needed </a:t>
            </a:r>
            <a:r>
              <a:rPr lang="en-IN" sz="1800" dirty="0">
                <a:latin typeface="Cambria" panose="02040503050406030204" pitchFamily="18" charset="0"/>
                <a:ea typeface="Cambria" panose="02040503050406030204" pitchFamily="18" charset="0"/>
              </a:rPr>
              <a:t>as operators appears inside the operands.</a:t>
            </a:r>
            <a:endParaRPr lang="en-US" sz="1800" kern="1200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  <a:cs typeface="+mn-cs"/>
            </a:endParaRPr>
          </a:p>
          <a:p>
            <a:pPr marL="265113" indent="-265113" algn="just">
              <a:lnSpc>
                <a:spcPct val="90000"/>
              </a:lnSpc>
              <a:spcBef>
                <a:spcPts val="1000"/>
              </a:spcBef>
              <a:buClr>
                <a:srgbClr val="B84742"/>
              </a:buClr>
              <a:buFont typeface="Wingdings 3" panose="05040102010807070707" pitchFamily="18" charset="2"/>
              <a:buChar char=""/>
            </a:pPr>
            <a:r>
              <a:rPr lang="en-IN" sz="1800" b="1" kern="1200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Prefix</a:t>
            </a:r>
            <a:r>
              <a:rPr lang="en-IN" sz="1800" b="1" kern="1200" dirty="0">
                <a:solidFill>
                  <a:srgbClr val="21212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Expression:</a:t>
            </a:r>
            <a:r>
              <a:rPr lang="en-IN" sz="1800" kern="1200" dirty="0">
                <a:solidFill>
                  <a:srgbClr val="21212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</a:t>
            </a:r>
            <a:r>
              <a:rPr lang="en-IN" sz="1800" b="1" kern="1200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Operator</a:t>
            </a:r>
            <a:r>
              <a:rPr lang="en-IN" sz="1800" kern="1200" dirty="0">
                <a:solidFill>
                  <a:srgbClr val="21212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, Operand, Operand</a:t>
            </a:r>
          </a:p>
          <a:p>
            <a:pPr marL="265113" indent="-265113" algn="just">
              <a:lnSpc>
                <a:spcPct val="90000"/>
              </a:lnSpc>
              <a:spcBef>
                <a:spcPts val="1000"/>
              </a:spcBef>
              <a:buClr>
                <a:srgbClr val="B84742"/>
              </a:buClr>
              <a:buFont typeface="Wingdings 3" panose="05040102010807070707" pitchFamily="18" charset="2"/>
              <a:buChar char=""/>
            </a:pPr>
            <a:r>
              <a:rPr lang="en-IN" sz="1800" b="1" kern="1200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Postfix </a:t>
            </a:r>
            <a:r>
              <a:rPr lang="en-IN" sz="1800" b="1" kern="1200" dirty="0">
                <a:solidFill>
                  <a:srgbClr val="21212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Expression:</a:t>
            </a:r>
            <a:r>
              <a:rPr lang="en-IN" sz="1800" kern="1200" dirty="0">
                <a:solidFill>
                  <a:srgbClr val="21212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Operand, Operand, </a:t>
            </a:r>
            <a:r>
              <a:rPr lang="en-IN" sz="1800" b="1" kern="1200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Operator</a:t>
            </a:r>
          </a:p>
          <a:p>
            <a:pPr marL="265113" indent="-265113" algn="just">
              <a:lnSpc>
                <a:spcPct val="90000"/>
              </a:lnSpc>
              <a:spcBef>
                <a:spcPts val="1000"/>
              </a:spcBef>
              <a:buClr>
                <a:srgbClr val="B84742"/>
              </a:buClr>
              <a:buFont typeface="Wingdings 3" panose="05040102010807070707" pitchFamily="18" charset="2"/>
              <a:buChar char=""/>
            </a:pPr>
            <a:r>
              <a:rPr lang="en-IN" sz="1800" dirty="0">
                <a:latin typeface="Cambria" panose="02040503050406030204" pitchFamily="18" charset="0"/>
                <a:ea typeface="Cambria" panose="02040503050406030204" pitchFamily="18" charset="0"/>
              </a:rPr>
              <a:t>Evaluating Infix Expression</a:t>
            </a:r>
          </a:p>
        </p:txBody>
      </p:sp>
      <p:graphicFrame>
        <p:nvGraphicFramePr>
          <p:cNvPr id="2" name="Content Placeholder 3">
            <a:extLst>
              <a:ext uri="{FF2B5EF4-FFF2-40B4-BE49-F238E27FC236}">
                <a16:creationId xmlns:a16="http://schemas.microsoft.com/office/drawing/2014/main" id="{2E2C1816-2644-E52F-BAC6-7B236D15D86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45486034"/>
              </p:ext>
            </p:extLst>
          </p:nvPr>
        </p:nvGraphicFramePr>
        <p:xfrm>
          <a:off x="97475" y="3118296"/>
          <a:ext cx="4075894" cy="1483360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30865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893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orbel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orbel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orbel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orbel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orbel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orbel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orbel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orbel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orbel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IN" sz="1600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Notation</a:t>
                      </a:r>
                    </a:p>
                  </a:txBody>
                  <a:tcPr/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orbel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orbel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orbel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orbel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orbel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orbel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orbel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orbel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orbel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IN" sz="1600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Example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orbel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orbel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orbel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orbel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orbel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orbel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orbel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orbel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orbel"/>
                          <a:sym typeface="Arial"/>
                        </a:defRPr>
                      </a:lvl9pPr>
                    </a:lstStyle>
                    <a:p>
                      <a:r>
                        <a:rPr lang="en-IN" sz="16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Infix</a:t>
                      </a:r>
                    </a:p>
                  </a:txBody>
                  <a:tcPr/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orbel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orbel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orbel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orbel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orbel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orbel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orbel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orbel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orbel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IN" sz="16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A +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orbel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orbel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orbel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orbel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orbel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orbel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orbel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orbel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orbel"/>
                          <a:sym typeface="Arial"/>
                        </a:defRPr>
                      </a:lvl9pPr>
                    </a:lstStyle>
                    <a:p>
                      <a:r>
                        <a:rPr lang="en-IN" sz="16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Prefix / Polish Notation</a:t>
                      </a:r>
                    </a:p>
                  </a:txBody>
                  <a:tcPr/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orbel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orbel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orbel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orbel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orbel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orbel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orbel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orbel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orbel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IN" sz="16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+ A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orbel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orbel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orbel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orbel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orbel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orbel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orbel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orbel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orbel"/>
                          <a:sym typeface="Arial"/>
                        </a:defRPr>
                      </a:lvl9pPr>
                    </a:lstStyle>
                    <a:p>
                      <a:r>
                        <a:rPr lang="en-IN" sz="16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Postfix / Reverse Polish Notation</a:t>
                      </a:r>
                    </a:p>
                  </a:txBody>
                  <a:tcPr/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orbel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orbel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orbel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orbel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orbel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orbel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orbel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orbel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orbel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IN" sz="16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A B +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6" name="TextBox 45">
            <a:extLst>
              <a:ext uri="{FF2B5EF4-FFF2-40B4-BE49-F238E27FC236}">
                <a16:creationId xmlns:a16="http://schemas.microsoft.com/office/drawing/2014/main" id="{00BB9057-AD2B-DD17-FA53-B9A385CF6824}"/>
              </a:ext>
            </a:extLst>
          </p:cNvPr>
          <p:cNvSpPr txBox="1"/>
          <p:nvPr/>
        </p:nvSpPr>
        <p:spPr>
          <a:xfrm>
            <a:off x="4458346" y="2802825"/>
            <a:ext cx="4191000" cy="630942"/>
          </a:xfrm>
          <a:prstGeom prst="rect">
            <a:avLst/>
          </a:prstGeom>
          <a:solidFill>
            <a:srgbClr val="909090"/>
          </a:solidFill>
          <a:ln w="12700" cap="flat" cmpd="sng" algn="ctr">
            <a:solidFill>
              <a:srgbClr val="909090">
                <a:shade val="50000"/>
              </a:srgbClr>
            </a:solidFill>
            <a:prstDash val="solid"/>
            <a:miter lim="800000"/>
          </a:ln>
          <a:effectLst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3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a + b * c + d * e</a:t>
            </a:r>
            <a:endParaRPr kumimoji="0" lang="en-US" sz="3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+mn-cs"/>
            </a:endParaRP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6BEEA03B-FDCC-A4F4-F7F4-36530C33CC3B}"/>
              </a:ext>
            </a:extLst>
          </p:cNvPr>
          <p:cNvGrpSpPr/>
          <p:nvPr/>
        </p:nvGrpSpPr>
        <p:grpSpPr>
          <a:xfrm>
            <a:off x="5820455" y="3313288"/>
            <a:ext cx="838200" cy="307759"/>
            <a:chOff x="3366247" y="2063318"/>
            <a:chExt cx="838200" cy="307759"/>
          </a:xfrm>
        </p:grpSpPr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B422AE31-DDFA-C531-31FA-9702C5BB19B6}"/>
                </a:ext>
              </a:extLst>
            </p:cNvPr>
            <p:cNvCxnSpPr/>
            <p:nvPr/>
          </p:nvCxnSpPr>
          <p:spPr>
            <a:xfrm>
              <a:off x="3366247" y="2362200"/>
              <a:ext cx="838200" cy="0"/>
            </a:xfrm>
            <a:prstGeom prst="line">
              <a:avLst/>
            </a:prstGeom>
            <a:noFill/>
            <a:ln w="28575" cap="flat" cmpd="sng" algn="ctr">
              <a:solidFill>
                <a:srgbClr val="C00000"/>
              </a:solidFill>
              <a:prstDash val="solid"/>
              <a:miter lim="800000"/>
            </a:ln>
            <a:effectLst/>
          </p:spPr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6615B4DB-DA58-38B7-C64C-35FBC56F46A8}"/>
                </a:ext>
              </a:extLst>
            </p:cNvPr>
            <p:cNvCxnSpPr/>
            <p:nvPr/>
          </p:nvCxnSpPr>
          <p:spPr>
            <a:xfrm flipV="1">
              <a:off x="4185082" y="2066277"/>
              <a:ext cx="0" cy="304800"/>
            </a:xfrm>
            <a:prstGeom prst="line">
              <a:avLst/>
            </a:prstGeom>
            <a:noFill/>
            <a:ln w="28575" cap="flat" cmpd="sng" algn="ctr">
              <a:solidFill>
                <a:srgbClr val="C00000"/>
              </a:solidFill>
              <a:prstDash val="solid"/>
              <a:miter lim="800000"/>
            </a:ln>
            <a:effectLst/>
          </p:spPr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B5035785-139E-5F68-E96F-7A17F8599195}"/>
                </a:ext>
              </a:extLst>
            </p:cNvPr>
            <p:cNvCxnSpPr/>
            <p:nvPr/>
          </p:nvCxnSpPr>
          <p:spPr>
            <a:xfrm flipV="1">
              <a:off x="3366370" y="2063318"/>
              <a:ext cx="0" cy="304800"/>
            </a:xfrm>
            <a:prstGeom prst="line">
              <a:avLst/>
            </a:prstGeom>
            <a:noFill/>
            <a:ln w="28575" cap="flat" cmpd="sng" algn="ctr">
              <a:solidFill>
                <a:srgbClr val="C00000"/>
              </a:solidFill>
              <a:prstDash val="solid"/>
              <a:miter lim="800000"/>
            </a:ln>
            <a:effectLst/>
          </p:spPr>
        </p:cxn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8FCDBE5F-5A84-2F52-F8AB-0367BEA56BF3}"/>
              </a:ext>
            </a:extLst>
          </p:cNvPr>
          <p:cNvSpPr txBox="1"/>
          <p:nvPr/>
        </p:nvSpPr>
        <p:spPr>
          <a:xfrm>
            <a:off x="6080956" y="3641031"/>
            <a:ext cx="15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Tx/>
              <a:buFontTx/>
              <a:buNone/>
            </a:pPr>
            <a:r>
              <a:rPr lang="en-IN" sz="1800" b="1" kern="1200" dirty="0">
                <a:solidFill>
                  <a:srgbClr val="21212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1</a:t>
            </a:r>
            <a:endParaRPr lang="en-US" sz="1800" b="1" kern="1200" dirty="0">
              <a:solidFill>
                <a:srgbClr val="212121"/>
              </a:solidFill>
              <a:latin typeface="Cambria" panose="02040503050406030204" pitchFamily="18" charset="0"/>
              <a:ea typeface="Cambria" panose="02040503050406030204" pitchFamily="18" charset="0"/>
              <a:cs typeface="+mn-cs"/>
            </a:endParaRP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8E73C923-6350-C7FE-E02C-D939895EA055}"/>
              </a:ext>
            </a:extLst>
          </p:cNvPr>
          <p:cNvGrpSpPr/>
          <p:nvPr/>
        </p:nvGrpSpPr>
        <p:grpSpPr>
          <a:xfrm>
            <a:off x="7076041" y="3313821"/>
            <a:ext cx="838200" cy="307759"/>
            <a:chOff x="3352800" y="2063318"/>
            <a:chExt cx="838200" cy="307759"/>
          </a:xfrm>
        </p:grpSpPr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575BA853-DDEF-4024-C638-869D7A1EE108}"/>
                </a:ext>
              </a:extLst>
            </p:cNvPr>
            <p:cNvCxnSpPr/>
            <p:nvPr/>
          </p:nvCxnSpPr>
          <p:spPr>
            <a:xfrm>
              <a:off x="3352800" y="2362200"/>
              <a:ext cx="838200" cy="0"/>
            </a:xfrm>
            <a:prstGeom prst="line">
              <a:avLst/>
            </a:prstGeom>
            <a:noFill/>
            <a:ln w="28575" cap="flat" cmpd="sng" algn="ctr">
              <a:solidFill>
                <a:srgbClr val="C00000"/>
              </a:solidFill>
              <a:prstDash val="solid"/>
              <a:miter lim="800000"/>
            </a:ln>
            <a:effectLst/>
          </p:spPr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9FBD8078-361F-3C64-5BFA-624D857605E7}"/>
                </a:ext>
              </a:extLst>
            </p:cNvPr>
            <p:cNvCxnSpPr/>
            <p:nvPr/>
          </p:nvCxnSpPr>
          <p:spPr>
            <a:xfrm flipV="1">
              <a:off x="4185082" y="2066277"/>
              <a:ext cx="0" cy="304800"/>
            </a:xfrm>
            <a:prstGeom prst="line">
              <a:avLst/>
            </a:prstGeom>
            <a:noFill/>
            <a:ln w="28575" cap="flat" cmpd="sng" algn="ctr">
              <a:solidFill>
                <a:srgbClr val="C00000"/>
              </a:solidFill>
              <a:prstDash val="solid"/>
              <a:miter lim="800000"/>
            </a:ln>
            <a:effectLst/>
          </p:spPr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CE472B39-6606-C7CA-D2C1-10092AE702F7}"/>
                </a:ext>
              </a:extLst>
            </p:cNvPr>
            <p:cNvCxnSpPr/>
            <p:nvPr/>
          </p:nvCxnSpPr>
          <p:spPr>
            <a:xfrm flipV="1">
              <a:off x="3366370" y="2063318"/>
              <a:ext cx="0" cy="304800"/>
            </a:xfrm>
            <a:prstGeom prst="line">
              <a:avLst/>
            </a:prstGeom>
            <a:noFill/>
            <a:ln w="28575" cap="flat" cmpd="sng" algn="ctr">
              <a:solidFill>
                <a:srgbClr val="C00000"/>
              </a:solidFill>
              <a:prstDash val="solid"/>
              <a:miter lim="800000"/>
            </a:ln>
            <a:effectLst/>
          </p:spPr>
        </p:cxn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5A4931EE-5F67-2D42-512C-12762683056C}"/>
              </a:ext>
            </a:extLst>
          </p:cNvPr>
          <p:cNvSpPr txBox="1"/>
          <p:nvPr/>
        </p:nvSpPr>
        <p:spPr>
          <a:xfrm>
            <a:off x="7376356" y="3641031"/>
            <a:ext cx="15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Tx/>
              <a:buFontTx/>
              <a:buNone/>
            </a:pPr>
            <a:r>
              <a:rPr lang="en-IN" sz="1800" b="1" kern="1200" dirty="0">
                <a:solidFill>
                  <a:srgbClr val="21212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2</a:t>
            </a:r>
            <a:endParaRPr lang="en-US" sz="1800" b="1" kern="1200" dirty="0">
              <a:solidFill>
                <a:srgbClr val="212121"/>
              </a:solidFill>
              <a:latin typeface="Cambria" panose="02040503050406030204" pitchFamily="18" charset="0"/>
              <a:ea typeface="Cambria" panose="02040503050406030204" pitchFamily="18" charset="0"/>
              <a:cs typeface="+mn-cs"/>
            </a:endParaRP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380E9F08-3F62-1C19-032B-15930696D289}"/>
              </a:ext>
            </a:extLst>
          </p:cNvPr>
          <p:cNvGrpSpPr/>
          <p:nvPr/>
        </p:nvGrpSpPr>
        <p:grpSpPr>
          <a:xfrm>
            <a:off x="5093920" y="3293780"/>
            <a:ext cx="1605200" cy="780045"/>
            <a:chOff x="3366370" y="2055499"/>
            <a:chExt cx="838682" cy="312619"/>
          </a:xfrm>
        </p:grpSpPr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6FFB196F-96CB-35E8-4FC7-6C995C2CFE5F}"/>
                </a:ext>
              </a:extLst>
            </p:cNvPr>
            <p:cNvCxnSpPr/>
            <p:nvPr/>
          </p:nvCxnSpPr>
          <p:spPr>
            <a:xfrm>
              <a:off x="3366852" y="2362200"/>
              <a:ext cx="838200" cy="0"/>
            </a:xfrm>
            <a:prstGeom prst="line">
              <a:avLst/>
            </a:prstGeom>
            <a:noFill/>
            <a:ln w="28575" cap="flat" cmpd="sng" algn="ctr">
              <a:solidFill>
                <a:srgbClr val="C00000"/>
              </a:solidFill>
              <a:prstDash val="solid"/>
              <a:miter lim="800000"/>
            </a:ln>
            <a:effectLst/>
          </p:spPr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DD8726E0-2912-F151-D6EF-94822CFC14B3}"/>
                </a:ext>
              </a:extLst>
            </p:cNvPr>
            <p:cNvCxnSpPr/>
            <p:nvPr/>
          </p:nvCxnSpPr>
          <p:spPr>
            <a:xfrm flipV="1">
              <a:off x="4199134" y="2055499"/>
              <a:ext cx="0" cy="304800"/>
            </a:xfrm>
            <a:prstGeom prst="line">
              <a:avLst/>
            </a:prstGeom>
            <a:noFill/>
            <a:ln w="28575" cap="flat" cmpd="sng" algn="ctr">
              <a:solidFill>
                <a:srgbClr val="C00000"/>
              </a:solidFill>
              <a:prstDash val="solid"/>
              <a:miter lim="800000"/>
            </a:ln>
            <a:effectLst/>
          </p:spPr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26A2B519-7F96-26C4-C391-14A8D0648BA7}"/>
                </a:ext>
              </a:extLst>
            </p:cNvPr>
            <p:cNvCxnSpPr/>
            <p:nvPr/>
          </p:nvCxnSpPr>
          <p:spPr>
            <a:xfrm flipV="1">
              <a:off x="3366370" y="2063318"/>
              <a:ext cx="0" cy="304800"/>
            </a:xfrm>
            <a:prstGeom prst="line">
              <a:avLst/>
            </a:prstGeom>
            <a:noFill/>
            <a:ln w="28575" cap="flat" cmpd="sng" algn="ctr">
              <a:solidFill>
                <a:srgbClr val="C00000"/>
              </a:solidFill>
              <a:prstDash val="solid"/>
              <a:miter lim="800000"/>
            </a:ln>
            <a:effectLst/>
          </p:spPr>
        </p:cxn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00ECF723-337D-B871-3124-87D06E79C8AF}"/>
              </a:ext>
            </a:extLst>
          </p:cNvPr>
          <p:cNvSpPr txBox="1"/>
          <p:nvPr/>
        </p:nvSpPr>
        <p:spPr>
          <a:xfrm>
            <a:off x="5758231" y="4035489"/>
            <a:ext cx="15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Tx/>
              <a:buFontTx/>
              <a:buNone/>
            </a:pPr>
            <a:r>
              <a:rPr lang="en-IN" sz="1800" b="1" kern="1200" dirty="0">
                <a:solidFill>
                  <a:srgbClr val="21212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3</a:t>
            </a:r>
            <a:endParaRPr lang="en-US" sz="1800" b="1" kern="1200" dirty="0">
              <a:solidFill>
                <a:srgbClr val="212121"/>
              </a:solidFill>
              <a:latin typeface="Cambria" panose="02040503050406030204" pitchFamily="18" charset="0"/>
              <a:ea typeface="Cambria" panose="02040503050406030204" pitchFamily="18" charset="0"/>
              <a:cs typeface="+mn-cs"/>
            </a:endParaRP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9697E882-E740-CC95-4B5A-9E528EDF769B}"/>
              </a:ext>
            </a:extLst>
          </p:cNvPr>
          <p:cNvGrpSpPr/>
          <p:nvPr/>
        </p:nvGrpSpPr>
        <p:grpSpPr>
          <a:xfrm>
            <a:off x="4964851" y="3289294"/>
            <a:ext cx="3048000" cy="1164472"/>
            <a:chOff x="3352800" y="2059764"/>
            <a:chExt cx="838200" cy="307759"/>
          </a:xfrm>
        </p:grpSpPr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BBC2D81B-EA82-EFBF-76B3-E774C18873BD}"/>
                </a:ext>
              </a:extLst>
            </p:cNvPr>
            <p:cNvCxnSpPr/>
            <p:nvPr/>
          </p:nvCxnSpPr>
          <p:spPr>
            <a:xfrm>
              <a:off x="3352800" y="2364569"/>
              <a:ext cx="838200" cy="0"/>
            </a:xfrm>
            <a:prstGeom prst="line">
              <a:avLst/>
            </a:prstGeom>
            <a:noFill/>
            <a:ln w="28575" cap="flat" cmpd="sng" algn="ctr">
              <a:solidFill>
                <a:srgbClr val="C00000"/>
              </a:solidFill>
              <a:prstDash val="solid"/>
              <a:miter lim="800000"/>
            </a:ln>
            <a:effectLst/>
          </p:spPr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854185CD-A3B8-69BC-0691-EB3718AC997C}"/>
                </a:ext>
              </a:extLst>
            </p:cNvPr>
            <p:cNvCxnSpPr/>
            <p:nvPr/>
          </p:nvCxnSpPr>
          <p:spPr>
            <a:xfrm flipV="1">
              <a:off x="4188780" y="2062723"/>
              <a:ext cx="0" cy="304800"/>
            </a:xfrm>
            <a:prstGeom prst="line">
              <a:avLst/>
            </a:prstGeom>
            <a:noFill/>
            <a:ln w="28575" cap="flat" cmpd="sng" algn="ctr">
              <a:solidFill>
                <a:srgbClr val="C00000"/>
              </a:solidFill>
              <a:prstDash val="solid"/>
              <a:miter lim="800000"/>
            </a:ln>
            <a:effectLst/>
          </p:spPr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DF0C54B3-801A-AC4B-EC81-36C65A122E12}"/>
                </a:ext>
              </a:extLst>
            </p:cNvPr>
            <p:cNvCxnSpPr/>
            <p:nvPr/>
          </p:nvCxnSpPr>
          <p:spPr>
            <a:xfrm flipV="1">
              <a:off x="3355277" y="2059764"/>
              <a:ext cx="0" cy="304800"/>
            </a:xfrm>
            <a:prstGeom prst="line">
              <a:avLst/>
            </a:prstGeom>
            <a:noFill/>
            <a:ln w="28575" cap="flat" cmpd="sng" algn="ctr">
              <a:solidFill>
                <a:srgbClr val="C00000"/>
              </a:solidFill>
              <a:prstDash val="solid"/>
              <a:miter lim="800000"/>
            </a:ln>
            <a:effectLst/>
          </p:spPr>
        </p:cxnSp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E473D055-6F50-4194-492E-DD997D09C5F4}"/>
              </a:ext>
            </a:extLst>
          </p:cNvPr>
          <p:cNvSpPr txBox="1"/>
          <p:nvPr/>
        </p:nvSpPr>
        <p:spPr>
          <a:xfrm>
            <a:off x="6278176" y="4441587"/>
            <a:ext cx="15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Tx/>
              <a:buFontTx/>
              <a:buNone/>
            </a:pPr>
            <a:r>
              <a:rPr lang="en-IN" sz="1800" b="1" kern="1200" dirty="0">
                <a:solidFill>
                  <a:srgbClr val="21212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4</a:t>
            </a:r>
            <a:endParaRPr lang="en-US" sz="1800" b="1" kern="1200" dirty="0">
              <a:solidFill>
                <a:srgbClr val="212121"/>
              </a:solidFill>
              <a:latin typeface="Cambria" panose="02040503050406030204" pitchFamily="18" charset="0"/>
              <a:ea typeface="Cambria" panose="02040503050406030204" pitchFamily="18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646995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8" y="4750"/>
            <a:ext cx="9134475" cy="513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7418" y="0"/>
            <a:ext cx="9151418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63438" y="148588"/>
            <a:ext cx="1495425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5"/>
          <p:cNvSpPr txBox="1"/>
          <p:nvPr/>
        </p:nvSpPr>
        <p:spPr>
          <a:xfrm>
            <a:off x="184936" y="95413"/>
            <a:ext cx="72000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n-IN" sz="2300" b="1" dirty="0">
                <a:solidFill>
                  <a:srgbClr val="00A4B6"/>
                </a:solidFill>
                <a:latin typeface="Proxima Nova"/>
                <a:ea typeface="Proxima Nova"/>
                <a:cs typeface="Proxima Nova"/>
                <a:sym typeface="Proxima Nova"/>
              </a:rPr>
              <a:t>Reverse Polish Notation</a:t>
            </a:r>
            <a:endParaRPr sz="2300" b="1" dirty="0">
              <a:solidFill>
                <a:srgbClr val="00A4B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C326EF-C1B9-CD46-2201-0E467C1292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03337" y="798163"/>
            <a:ext cx="6470542" cy="4001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5586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8" y="4750"/>
            <a:ext cx="9134475" cy="513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7418" y="0"/>
            <a:ext cx="9151418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63438" y="148588"/>
            <a:ext cx="1495425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5"/>
          <p:cNvSpPr txBox="1"/>
          <p:nvPr/>
        </p:nvSpPr>
        <p:spPr>
          <a:xfrm>
            <a:off x="184936" y="95413"/>
            <a:ext cx="72000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n-IN" sz="2300" b="1" dirty="0">
                <a:solidFill>
                  <a:srgbClr val="00A4B6"/>
                </a:solidFill>
                <a:latin typeface="Proxima Nova"/>
                <a:ea typeface="Proxima Nova"/>
                <a:cs typeface="Proxima Nova"/>
                <a:sym typeface="Proxima Nova"/>
              </a:rPr>
              <a:t>Polish Notation</a:t>
            </a:r>
            <a:endParaRPr sz="2300" b="1" dirty="0">
              <a:solidFill>
                <a:srgbClr val="00A4B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369FE1F-35AE-1845-497F-73EFEE3F60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48271" y="886471"/>
            <a:ext cx="5464711" cy="3964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0296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8" y="4750"/>
            <a:ext cx="9134475" cy="513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7418" y="0"/>
            <a:ext cx="9151418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63438" y="148588"/>
            <a:ext cx="1495425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5"/>
          <p:cNvSpPr txBox="1"/>
          <p:nvPr/>
        </p:nvSpPr>
        <p:spPr>
          <a:xfrm>
            <a:off x="184936" y="95413"/>
            <a:ext cx="72000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n-IN" sz="2300" b="1" dirty="0">
                <a:solidFill>
                  <a:srgbClr val="00A4B6"/>
                </a:solidFill>
                <a:latin typeface="Proxima Nova"/>
                <a:ea typeface="Proxima Nova"/>
                <a:cs typeface="Proxima Nova"/>
                <a:sym typeface="Proxima Nova"/>
              </a:rPr>
              <a:t>Infix to postfix algorithm</a:t>
            </a:r>
            <a:endParaRPr sz="2300" b="1" dirty="0">
              <a:solidFill>
                <a:srgbClr val="00A4B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1" name="Google Shape;71;p15"/>
          <p:cNvSpPr txBox="1"/>
          <p:nvPr/>
        </p:nvSpPr>
        <p:spPr>
          <a:xfrm>
            <a:off x="97474" y="474281"/>
            <a:ext cx="8976783" cy="4739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just">
              <a:spcBef>
                <a:spcPts val="1000"/>
              </a:spcBef>
              <a:buClr>
                <a:srgbClr val="B84742"/>
              </a:buClr>
            </a:pPr>
            <a:r>
              <a:rPr lang="en-US" kern="1200" dirty="0">
                <a:solidFill>
                  <a:srgbClr val="21212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Step 1: Add “)” to the end of the infix expression</a:t>
            </a:r>
          </a:p>
          <a:p>
            <a:pPr lvl="0" algn="just">
              <a:spcBef>
                <a:spcPts val="1000"/>
              </a:spcBef>
              <a:buClr>
                <a:srgbClr val="B84742"/>
              </a:buClr>
            </a:pPr>
            <a:r>
              <a:rPr lang="en-US" kern="1200" dirty="0">
                <a:solidFill>
                  <a:srgbClr val="21212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Step 2: Push “(“ on to the stack</a:t>
            </a:r>
          </a:p>
          <a:p>
            <a:pPr lvl="0" algn="just">
              <a:spcBef>
                <a:spcPts val="1000"/>
              </a:spcBef>
              <a:buClr>
                <a:srgbClr val="B84742"/>
              </a:buClr>
            </a:pPr>
            <a:r>
              <a:rPr lang="en-US" kern="1200" dirty="0">
                <a:solidFill>
                  <a:srgbClr val="21212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Step 3: Repeat until each character in the infix expression is scanned</a:t>
            </a:r>
          </a:p>
          <a:p>
            <a:pPr lvl="0" algn="just">
              <a:spcBef>
                <a:spcPts val="1000"/>
              </a:spcBef>
              <a:buClr>
                <a:srgbClr val="B84742"/>
              </a:buClr>
            </a:pPr>
            <a:r>
              <a:rPr lang="en-US" kern="1200" dirty="0">
                <a:solidFill>
                  <a:srgbClr val="21212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	(i) If operand, add it to the postfix expression</a:t>
            </a:r>
          </a:p>
          <a:p>
            <a:pPr lvl="0" algn="just">
              <a:spcBef>
                <a:spcPts val="1000"/>
              </a:spcBef>
              <a:buClr>
                <a:srgbClr val="B84742"/>
              </a:buClr>
            </a:pPr>
            <a:r>
              <a:rPr lang="en-US" kern="1200" dirty="0">
                <a:solidFill>
                  <a:srgbClr val="21212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	(ii) If “(“ , push it on the stack</a:t>
            </a:r>
          </a:p>
          <a:p>
            <a:pPr lvl="0" algn="just">
              <a:spcBef>
                <a:spcPts val="1000"/>
              </a:spcBef>
              <a:buClr>
                <a:srgbClr val="B84742"/>
              </a:buClr>
            </a:pPr>
            <a:r>
              <a:rPr lang="en-US" kern="1200" dirty="0">
                <a:solidFill>
                  <a:srgbClr val="21212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	(iii) If “)” then:</a:t>
            </a:r>
          </a:p>
          <a:p>
            <a:pPr lvl="0" algn="just">
              <a:spcBef>
                <a:spcPts val="1000"/>
              </a:spcBef>
              <a:buClr>
                <a:srgbClr val="B84742"/>
              </a:buClr>
            </a:pPr>
            <a:r>
              <a:rPr lang="en-US" kern="1200" dirty="0">
                <a:solidFill>
                  <a:srgbClr val="21212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		(a) Repeatedly pop from stack and add each operator to postfix expression until “(”  is 		encountered.</a:t>
            </a:r>
          </a:p>
          <a:p>
            <a:pPr lvl="0" algn="just">
              <a:spcBef>
                <a:spcPts val="1000"/>
              </a:spcBef>
              <a:buClr>
                <a:srgbClr val="B84742"/>
              </a:buClr>
            </a:pPr>
            <a:r>
              <a:rPr lang="en-US" kern="1200" dirty="0">
                <a:solidFill>
                  <a:srgbClr val="21212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		(b) Discard the “(“. Remove “(“ from stack and don’t add it to the postfix expression.</a:t>
            </a:r>
          </a:p>
          <a:p>
            <a:pPr lvl="0" algn="just">
              <a:spcBef>
                <a:spcPts val="1000"/>
              </a:spcBef>
              <a:buClr>
                <a:srgbClr val="B84742"/>
              </a:buClr>
            </a:pPr>
            <a:r>
              <a:rPr lang="en-US" kern="1200" dirty="0">
                <a:solidFill>
                  <a:srgbClr val="21212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	(iv) If an operator ‘O’ is encountered. then:</a:t>
            </a:r>
          </a:p>
          <a:p>
            <a:pPr lvl="0" algn="just">
              <a:spcBef>
                <a:spcPts val="1000"/>
              </a:spcBef>
              <a:buClr>
                <a:srgbClr val="B84742"/>
              </a:buClr>
            </a:pPr>
            <a:r>
              <a:rPr lang="en-US" kern="1200" dirty="0">
                <a:solidFill>
                  <a:srgbClr val="21212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		(a) If precedence of operator at top of stack is higher or same as compare to ‘O’ then 			repeatedly it is popped and add to postfix expression.</a:t>
            </a:r>
          </a:p>
          <a:p>
            <a:pPr lvl="0" algn="just">
              <a:spcBef>
                <a:spcPts val="1000"/>
              </a:spcBef>
              <a:buClr>
                <a:srgbClr val="B84742"/>
              </a:buClr>
            </a:pPr>
            <a:r>
              <a:rPr lang="en-US" kern="1200" dirty="0">
                <a:solidFill>
                  <a:srgbClr val="21212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		(b) Push the operator O  to the stack.</a:t>
            </a:r>
          </a:p>
          <a:p>
            <a:pPr lvl="0" algn="just">
              <a:spcBef>
                <a:spcPts val="1000"/>
              </a:spcBef>
              <a:buClr>
                <a:srgbClr val="B84742"/>
              </a:buClr>
            </a:pPr>
            <a:r>
              <a:rPr lang="en-US" kern="1200" dirty="0">
                <a:solidFill>
                  <a:srgbClr val="21212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Step 4: Exit.</a:t>
            </a:r>
          </a:p>
        </p:txBody>
      </p:sp>
    </p:spTree>
    <p:extLst>
      <p:ext uri="{BB962C8B-B14F-4D97-AF65-F5344CB8AC3E}">
        <p14:creationId xmlns:p14="http://schemas.microsoft.com/office/powerpoint/2010/main" val="12832022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8" y="4750"/>
            <a:ext cx="9134475" cy="513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7418" y="0"/>
            <a:ext cx="9151418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63438" y="148588"/>
            <a:ext cx="1495425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5"/>
          <p:cNvSpPr txBox="1"/>
          <p:nvPr/>
        </p:nvSpPr>
        <p:spPr>
          <a:xfrm>
            <a:off x="184936" y="95413"/>
            <a:ext cx="72000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n-IN" sz="2300" b="1" dirty="0">
                <a:solidFill>
                  <a:srgbClr val="00A4B6"/>
                </a:solidFill>
                <a:latin typeface="Proxima Nova"/>
                <a:ea typeface="Proxima Nova"/>
                <a:cs typeface="Proxima Nova"/>
                <a:sym typeface="Proxima Nova"/>
              </a:rPr>
              <a:t>Infix to postfix algorithm</a:t>
            </a:r>
            <a:endParaRPr sz="2300" b="1" dirty="0">
              <a:solidFill>
                <a:srgbClr val="00A4B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1" name="Google Shape;71;p15"/>
          <p:cNvSpPr txBox="1"/>
          <p:nvPr/>
        </p:nvSpPr>
        <p:spPr>
          <a:xfrm>
            <a:off x="97474" y="683504"/>
            <a:ext cx="8976783" cy="4011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just">
              <a:spcBef>
                <a:spcPts val="1000"/>
              </a:spcBef>
              <a:buClr>
                <a:srgbClr val="B84742"/>
              </a:buClr>
            </a:pPr>
            <a:r>
              <a:rPr lang="en-US" sz="2000" b="1" kern="1200" dirty="0">
                <a:solidFill>
                  <a:srgbClr val="21212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Note: </a:t>
            </a:r>
          </a:p>
          <a:p>
            <a:pPr marL="342900" lvl="0" indent="-342900" algn="just">
              <a:spcBef>
                <a:spcPts val="1000"/>
              </a:spcBef>
              <a:buClr>
                <a:srgbClr val="B84742"/>
              </a:buClr>
              <a:buFont typeface="+mj-lt"/>
              <a:buAutoNum type="arabicPeriod"/>
            </a:pPr>
            <a:r>
              <a:rPr lang="en-US" sz="1800" kern="1200" dirty="0">
                <a:solidFill>
                  <a:srgbClr val="21212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If any operator has Right to Left associativity And</a:t>
            </a:r>
          </a:p>
          <a:p>
            <a:pPr lvl="0" algn="just">
              <a:spcBef>
                <a:spcPts val="1000"/>
              </a:spcBef>
              <a:buClr>
                <a:srgbClr val="B84742"/>
              </a:buClr>
            </a:pPr>
            <a:r>
              <a:rPr lang="en-US" sz="1800" kern="1200" dirty="0">
                <a:solidFill>
                  <a:srgbClr val="21212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	if the precedence of operator at top of stack is SAME as compare to coming infix 	operator 	then </a:t>
            </a:r>
          </a:p>
          <a:p>
            <a:pPr lvl="0" algn="just">
              <a:spcBef>
                <a:spcPts val="1000"/>
              </a:spcBef>
              <a:buClr>
                <a:srgbClr val="B84742"/>
              </a:buClr>
            </a:pPr>
            <a:r>
              <a:rPr lang="en-US" sz="1800" kern="1200" dirty="0">
                <a:solidFill>
                  <a:srgbClr val="21212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	push it on the Stack, don’t pop it.</a:t>
            </a:r>
          </a:p>
          <a:p>
            <a:pPr lvl="0" algn="just">
              <a:spcBef>
                <a:spcPts val="1000"/>
              </a:spcBef>
              <a:buClr>
                <a:srgbClr val="B84742"/>
              </a:buClr>
            </a:pPr>
            <a:endParaRPr lang="en-US" sz="1800" kern="1200" dirty="0">
              <a:solidFill>
                <a:srgbClr val="212121"/>
              </a:solidFill>
              <a:latin typeface="Cambria" panose="02040503050406030204" pitchFamily="18" charset="0"/>
              <a:ea typeface="Cambria" panose="02040503050406030204" pitchFamily="18" charset="0"/>
              <a:cs typeface="+mn-cs"/>
            </a:endParaRPr>
          </a:p>
          <a:p>
            <a:pPr marL="342900" indent="-342900" algn="just">
              <a:spcBef>
                <a:spcPts val="1000"/>
              </a:spcBef>
              <a:buClr>
                <a:srgbClr val="B84742"/>
              </a:buClr>
              <a:buFont typeface="+mj-lt"/>
              <a:buAutoNum type="arabicPeriod" startAt="2"/>
            </a:pPr>
            <a:r>
              <a:rPr lang="en-US" sz="1800" kern="1200" dirty="0">
                <a:solidFill>
                  <a:srgbClr val="21212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Exponentiation (power) is the highest level of precedence and Right to Left associativity.</a:t>
            </a:r>
          </a:p>
          <a:p>
            <a:pPr lvl="0" algn="just">
              <a:spcBef>
                <a:spcPts val="1000"/>
              </a:spcBef>
              <a:buClr>
                <a:srgbClr val="B84742"/>
              </a:buClr>
            </a:pPr>
            <a:r>
              <a:rPr lang="en-US" sz="1800" kern="1200" dirty="0">
                <a:solidFill>
                  <a:srgbClr val="21212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	Symbol:  ^     $     ↑</a:t>
            </a:r>
          </a:p>
          <a:p>
            <a:pPr lvl="0" algn="just">
              <a:spcBef>
                <a:spcPts val="1000"/>
              </a:spcBef>
              <a:buClr>
                <a:srgbClr val="B84742"/>
              </a:buClr>
            </a:pPr>
            <a:r>
              <a:rPr lang="en-US" sz="1800" kern="1200" dirty="0">
                <a:solidFill>
                  <a:srgbClr val="21212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	(Different books use different symbol for the exponentiation.)</a:t>
            </a:r>
          </a:p>
        </p:txBody>
      </p:sp>
    </p:spTree>
    <p:extLst>
      <p:ext uri="{BB962C8B-B14F-4D97-AF65-F5344CB8AC3E}">
        <p14:creationId xmlns:p14="http://schemas.microsoft.com/office/powerpoint/2010/main" val="33372539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8" y="4750"/>
            <a:ext cx="9134475" cy="513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7418" y="0"/>
            <a:ext cx="9151418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63438" y="148588"/>
            <a:ext cx="1495425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5"/>
          <p:cNvSpPr txBox="1"/>
          <p:nvPr/>
        </p:nvSpPr>
        <p:spPr>
          <a:xfrm>
            <a:off x="184936" y="95413"/>
            <a:ext cx="72000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n-IN" sz="2300" b="1" dirty="0">
                <a:solidFill>
                  <a:srgbClr val="00A4B6"/>
                </a:solidFill>
                <a:latin typeface="Proxima Nova"/>
                <a:ea typeface="Proxima Nova"/>
                <a:cs typeface="Proxima Nova"/>
                <a:sym typeface="Proxima Nova"/>
              </a:rPr>
              <a:t>Exercise</a:t>
            </a:r>
            <a:endParaRPr sz="2300" b="1" dirty="0">
              <a:solidFill>
                <a:srgbClr val="00A4B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0A20F62-0E15-3B21-FC04-6E8A8B7AAEF9}"/>
              </a:ext>
            </a:extLst>
          </p:cNvPr>
          <p:cNvSpPr txBox="1">
            <a:spLocks/>
          </p:cNvSpPr>
          <p:nvPr/>
        </p:nvSpPr>
        <p:spPr>
          <a:xfrm>
            <a:off x="420895" y="724877"/>
            <a:ext cx="7315200" cy="40873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600"/>
              </a:spcAft>
              <a:buClr>
                <a:srgbClr val="40BAD2"/>
              </a:buClr>
              <a:buSzTx/>
              <a:buFont typeface="Wingdings 2" pitchFamily="18" charset="2"/>
              <a:buAutoNum type="arabicParenBoth"/>
              <a:tabLst/>
              <a:defRPr/>
            </a:pPr>
            <a:r>
              <a:rPr kumimoji="0" lang="en-IN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(A+B)*(C*D-E)*F/G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600"/>
              </a:spcAft>
              <a:buClr>
                <a:srgbClr val="40BAD2"/>
              </a:buClr>
              <a:buSzTx/>
              <a:buFont typeface="Wingdings 2" pitchFamily="18" charset="2"/>
              <a:buAutoNum type="arabicParenBoth"/>
              <a:tabLst/>
              <a:defRPr/>
            </a:pPr>
            <a:r>
              <a:rPr kumimoji="0" lang="en-IN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( ( A – ( B + C ) ) * D )  / ( E * F )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600"/>
              </a:spcAft>
              <a:buClr>
                <a:srgbClr val="40BAD2"/>
              </a:buClr>
              <a:buSzTx/>
              <a:buFont typeface="Wingdings 2" pitchFamily="18" charset="2"/>
              <a:buAutoNum type="arabicParenBoth"/>
              <a:tabLst/>
              <a:defRPr/>
            </a:pPr>
            <a:r>
              <a:rPr kumimoji="0" lang="en-IN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A / B $ C + D * E /  F – G + H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600"/>
              </a:spcAft>
              <a:buClr>
                <a:srgbClr val="40BAD2"/>
              </a:buClr>
              <a:buSzTx/>
              <a:buFont typeface="Wingdings 2" pitchFamily="18" charset="2"/>
              <a:buAutoNum type="arabicParenBoth"/>
              <a:tabLst/>
              <a:defRPr/>
            </a:pPr>
            <a:r>
              <a:rPr kumimoji="0" lang="en-IN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( A + B ^ D ) / ( E – F ) + G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600"/>
              </a:spcAft>
              <a:buClr>
                <a:srgbClr val="40BAD2"/>
              </a:buClr>
              <a:buSzTx/>
              <a:buFont typeface="Wingdings 2" pitchFamily="18" charset="2"/>
              <a:buAutoNum type="arabicParenBoth"/>
              <a:tabLst/>
              <a:defRPr/>
            </a:pPr>
            <a:r>
              <a:rPr kumimoji="0" lang="en-IN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A + B ^ C ^ D – E * F / G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600"/>
              </a:spcAft>
              <a:buClr>
                <a:srgbClr val="40BAD2"/>
              </a:buClr>
              <a:buSzTx/>
              <a:buFont typeface="Wingdings 2" pitchFamily="18" charset="2"/>
              <a:buAutoNum type="arabicParenBoth"/>
              <a:tabLst/>
              <a:defRPr/>
            </a:pPr>
            <a:r>
              <a:rPr kumimoji="0" lang="en-IN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A + B – C * D * E $ F $ G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600"/>
              </a:spcAft>
              <a:buClr>
                <a:srgbClr val="40BAD2"/>
              </a:buClr>
              <a:buSzTx/>
              <a:buFont typeface="Wingdings 2" pitchFamily="18" charset="2"/>
              <a:buAutoNum type="arabicParenBoth"/>
              <a:tabLst/>
              <a:defRPr/>
            </a:pPr>
            <a:r>
              <a:rPr kumimoji="0" lang="en-IN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A $ B – C * D + E $ F / G</a:t>
            </a:r>
          </a:p>
          <a:p>
            <a:pPr marL="457200" indent="-457200">
              <a:spcAft>
                <a:spcPts val="600"/>
              </a:spcAft>
              <a:buClr>
                <a:srgbClr val="40BAD2"/>
              </a:buClr>
              <a:buFont typeface="Wingdings 2" pitchFamily="18" charset="2"/>
              <a:buAutoNum type="arabicParenBoth"/>
              <a:defRPr/>
            </a:pPr>
            <a:r>
              <a:rPr lang="en-IN" b="1" dirty="0">
                <a:solidFill>
                  <a:srgbClr val="000000"/>
                </a:solidFill>
                <a:latin typeface="Corbel"/>
              </a:rPr>
              <a:t>A + B ^ C - D ^ E * F / G</a:t>
            </a:r>
          </a:p>
        </p:txBody>
      </p:sp>
    </p:spTree>
    <p:extLst>
      <p:ext uri="{BB962C8B-B14F-4D97-AF65-F5344CB8AC3E}">
        <p14:creationId xmlns:p14="http://schemas.microsoft.com/office/powerpoint/2010/main" val="36566909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8" y="4750"/>
            <a:ext cx="9134475" cy="513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7418" y="0"/>
            <a:ext cx="9151418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63438" y="148588"/>
            <a:ext cx="1495425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5"/>
          <p:cNvSpPr txBox="1"/>
          <p:nvPr/>
        </p:nvSpPr>
        <p:spPr>
          <a:xfrm>
            <a:off x="-8789" y="95413"/>
            <a:ext cx="72000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n-IN" sz="2300" b="1" dirty="0">
                <a:solidFill>
                  <a:srgbClr val="00A4B6"/>
                </a:solidFill>
                <a:latin typeface="Proxima Nova"/>
                <a:ea typeface="Proxima Nova"/>
                <a:cs typeface="Proxima Nova"/>
                <a:sym typeface="Proxima Nova"/>
              </a:rPr>
              <a:t>Infix to postfix using stack</a:t>
            </a:r>
            <a:endParaRPr sz="2300" b="1" dirty="0">
              <a:solidFill>
                <a:srgbClr val="00A4B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1" name="Google Shape;71;p15"/>
          <p:cNvSpPr txBox="1"/>
          <p:nvPr/>
        </p:nvSpPr>
        <p:spPr>
          <a:xfrm>
            <a:off x="97475" y="621512"/>
            <a:ext cx="8820000" cy="800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lvl="2" indent="-285750">
              <a:buFont typeface="Wingdings" panose="05000000000000000000" pitchFamily="2" charset="2"/>
              <a:buChar char="q"/>
            </a:pPr>
            <a:r>
              <a:rPr lang="en-IN" sz="2000" b="1" dirty="0">
                <a:solidFill>
                  <a:srgbClr val="C00000"/>
                </a:solidFill>
                <a:latin typeface="Cambria" panose="02040503050406030204" pitchFamily="18" charset="0"/>
              </a:rPr>
              <a:t>Example</a:t>
            </a:r>
          </a:p>
          <a:p>
            <a:pPr lvl="2"/>
            <a:r>
              <a:rPr lang="pt-BR" sz="2000" b="1" dirty="0">
                <a:latin typeface="Cambria" panose="02040503050406030204" pitchFamily="18" charset="0"/>
              </a:rPr>
              <a:t>(A+B)*(C*D-E)*F/G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E5216C-9223-635A-1BB6-B0FC5DBC9A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75889" y="-4775"/>
            <a:ext cx="515962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272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0" y="4750"/>
            <a:ext cx="9134475" cy="513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63" y="4750"/>
            <a:ext cx="9134475" cy="513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63438" y="148588"/>
            <a:ext cx="1495425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71;p15"/>
          <p:cNvSpPr txBox="1"/>
          <p:nvPr/>
        </p:nvSpPr>
        <p:spPr>
          <a:xfrm>
            <a:off x="254439" y="1305867"/>
            <a:ext cx="5319423" cy="1908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n-US" sz="2800" b="1" dirty="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Unit - 2</a:t>
            </a:r>
            <a:endParaRPr lang="en-IN" sz="2800" b="1" dirty="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r>
              <a:rPr lang="en-US" sz="2800" b="1" dirty="0">
                <a:solidFill>
                  <a:srgbClr val="666666"/>
                </a:solidFill>
                <a:latin typeface="Proxima Nova"/>
              </a:rPr>
              <a:t>Linear Data Structure &amp; their presentation</a:t>
            </a:r>
          </a:p>
          <a:p>
            <a:r>
              <a:rPr lang="en-US" sz="2800" b="1" dirty="0">
                <a:solidFill>
                  <a:srgbClr val="666666"/>
                </a:solidFill>
                <a:latin typeface="Proxima Nova"/>
              </a:rPr>
              <a:t>(Part 02 </a:t>
            </a:r>
            <a:r>
              <a:rPr lang="en-US" sz="2800" b="1">
                <a:solidFill>
                  <a:srgbClr val="666666"/>
                </a:solidFill>
                <a:latin typeface="Proxima Nova"/>
              </a:rPr>
              <a:t>- Stack)</a:t>
            </a:r>
            <a:endParaRPr sz="2800" b="1" dirty="0">
              <a:solidFill>
                <a:srgbClr val="666666"/>
              </a:solidFill>
              <a:latin typeface="Proxima Nova"/>
            </a:endParaRPr>
          </a:p>
        </p:txBody>
      </p:sp>
      <p:sp>
        <p:nvSpPr>
          <p:cNvPr id="12" name="Google Shape;73;p15"/>
          <p:cNvSpPr txBox="1"/>
          <p:nvPr/>
        </p:nvSpPr>
        <p:spPr>
          <a:xfrm>
            <a:off x="333812" y="4253501"/>
            <a:ext cx="3362534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n-US" sz="1600" dirty="0">
                <a:solidFill>
                  <a:schemeClr val="dk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Prof. Chirag Bhalodia</a:t>
            </a:r>
          </a:p>
          <a:p>
            <a:pPr lvl="0"/>
            <a:r>
              <a:rPr lang="en-US" sz="1600" dirty="0">
                <a:solidFill>
                  <a:schemeClr val="dk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Computer Engineering Department</a:t>
            </a:r>
            <a:endParaRPr sz="1600" dirty="0">
              <a:solidFill>
                <a:schemeClr val="dk2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3" name="Google Shape;71;p15"/>
          <p:cNvSpPr txBox="1"/>
          <p:nvPr/>
        </p:nvSpPr>
        <p:spPr>
          <a:xfrm>
            <a:off x="406433" y="724875"/>
            <a:ext cx="3491392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n-IN" sz="1800" b="1" dirty="0">
                <a:solidFill>
                  <a:srgbClr val="666666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01CE1301</a:t>
            </a:r>
            <a:r>
              <a:rPr lang="en-IN" sz="1800" b="1" dirty="0">
                <a:solidFill>
                  <a:srgbClr val="666666"/>
                </a:solidFill>
                <a:latin typeface="Cambria" panose="02040503050406030204" pitchFamily="18" charset="0"/>
                <a:ea typeface="Cambria" panose="02040503050406030204" pitchFamily="18" charset="0"/>
                <a:cs typeface="Proxima Nova"/>
                <a:sym typeface="Proxima Nova"/>
              </a:rPr>
              <a:t> – Data Structure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8" y="4750"/>
            <a:ext cx="9134475" cy="513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7418" y="0"/>
            <a:ext cx="9151418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63438" y="148588"/>
            <a:ext cx="1495425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5"/>
          <p:cNvSpPr txBox="1"/>
          <p:nvPr/>
        </p:nvSpPr>
        <p:spPr>
          <a:xfrm>
            <a:off x="-8789" y="95413"/>
            <a:ext cx="72000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n-IN" sz="2300" b="1" dirty="0">
                <a:solidFill>
                  <a:srgbClr val="00A4B6"/>
                </a:solidFill>
                <a:latin typeface="Proxima Nova"/>
                <a:ea typeface="Proxima Nova"/>
                <a:cs typeface="Proxima Nova"/>
                <a:sym typeface="Proxima Nova"/>
              </a:rPr>
              <a:t>Infix to postfix using stack</a:t>
            </a:r>
            <a:endParaRPr sz="2300" b="1" dirty="0">
              <a:solidFill>
                <a:srgbClr val="00A4B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1" name="Google Shape;71;p15"/>
          <p:cNvSpPr txBox="1"/>
          <p:nvPr/>
        </p:nvSpPr>
        <p:spPr>
          <a:xfrm>
            <a:off x="97475" y="621512"/>
            <a:ext cx="8820000" cy="800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lvl="2" indent="-285750">
              <a:buFont typeface="Wingdings" panose="05000000000000000000" pitchFamily="2" charset="2"/>
              <a:buChar char="q"/>
            </a:pPr>
            <a:r>
              <a:rPr lang="en-IN" sz="2000" b="1" dirty="0">
                <a:solidFill>
                  <a:srgbClr val="C00000"/>
                </a:solidFill>
                <a:latin typeface="Cambria" panose="02040503050406030204" pitchFamily="18" charset="0"/>
              </a:rPr>
              <a:t>Example</a:t>
            </a:r>
          </a:p>
          <a:p>
            <a:pPr lvl="2"/>
            <a:r>
              <a:rPr lang="pt-BR" sz="2000" b="1" dirty="0">
                <a:latin typeface="Cambria" panose="02040503050406030204" pitchFamily="18" charset="0"/>
              </a:rPr>
              <a:t>( ( A – ( B + C ) ) * D )  / ( E + F 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9C7B0D-7FF1-95F7-79B4-0F24231DB9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08529" y="0"/>
            <a:ext cx="482698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5946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8" y="4750"/>
            <a:ext cx="9134475" cy="513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7418" y="0"/>
            <a:ext cx="9151418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63438" y="148588"/>
            <a:ext cx="1495425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5"/>
          <p:cNvSpPr txBox="1"/>
          <p:nvPr/>
        </p:nvSpPr>
        <p:spPr>
          <a:xfrm>
            <a:off x="-8789" y="95413"/>
            <a:ext cx="72000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n-IN" sz="2300" b="1" dirty="0">
                <a:solidFill>
                  <a:srgbClr val="00A4B6"/>
                </a:solidFill>
                <a:latin typeface="Proxima Nova"/>
                <a:ea typeface="Proxima Nova"/>
                <a:cs typeface="Proxima Nova"/>
                <a:sym typeface="Proxima Nova"/>
              </a:rPr>
              <a:t>Infix to postfix using stack</a:t>
            </a:r>
            <a:endParaRPr sz="2300" b="1" dirty="0">
              <a:solidFill>
                <a:srgbClr val="00A4B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1" name="Google Shape;71;p15"/>
          <p:cNvSpPr txBox="1"/>
          <p:nvPr/>
        </p:nvSpPr>
        <p:spPr>
          <a:xfrm>
            <a:off x="97475" y="621512"/>
            <a:ext cx="8820000" cy="800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lvl="2" indent="-285750">
              <a:buFont typeface="Wingdings" panose="05000000000000000000" pitchFamily="2" charset="2"/>
              <a:buChar char="q"/>
            </a:pPr>
            <a:r>
              <a:rPr lang="en-IN" sz="2000" b="1" dirty="0">
                <a:solidFill>
                  <a:srgbClr val="C00000"/>
                </a:solidFill>
                <a:latin typeface="Cambria" panose="02040503050406030204" pitchFamily="18" charset="0"/>
              </a:rPr>
              <a:t>Example</a:t>
            </a:r>
          </a:p>
          <a:p>
            <a:pPr lvl="2"/>
            <a:r>
              <a:rPr lang="pt-BR" sz="2000" b="1" dirty="0">
                <a:latin typeface="Cambria" panose="02040503050406030204" pitchFamily="18" charset="0"/>
              </a:rPr>
              <a:t>A / B $ C + D * E /  F – G + H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09EDE7-A4CC-E6CA-135C-6A40B997207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855" r="1928"/>
          <a:stretch/>
        </p:blipFill>
        <p:spPr>
          <a:xfrm>
            <a:off x="3634353" y="4750"/>
            <a:ext cx="5513891" cy="513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0019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8" y="4750"/>
            <a:ext cx="9134475" cy="513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7418" y="0"/>
            <a:ext cx="9151418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63438" y="148588"/>
            <a:ext cx="1495425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5"/>
          <p:cNvSpPr txBox="1"/>
          <p:nvPr/>
        </p:nvSpPr>
        <p:spPr>
          <a:xfrm>
            <a:off x="-8789" y="95413"/>
            <a:ext cx="72000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n-IN" sz="2300" b="1" dirty="0">
                <a:solidFill>
                  <a:srgbClr val="00A4B6"/>
                </a:solidFill>
                <a:latin typeface="Proxima Nova"/>
                <a:ea typeface="Proxima Nova"/>
                <a:cs typeface="Proxima Nova"/>
                <a:sym typeface="Proxima Nova"/>
              </a:rPr>
              <a:t>Infix to postfix using stack</a:t>
            </a:r>
            <a:endParaRPr sz="2300" b="1" dirty="0">
              <a:solidFill>
                <a:srgbClr val="00A4B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1" name="Google Shape;71;p15"/>
          <p:cNvSpPr txBox="1"/>
          <p:nvPr/>
        </p:nvSpPr>
        <p:spPr>
          <a:xfrm>
            <a:off x="97475" y="621512"/>
            <a:ext cx="8820000" cy="800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lvl="2" indent="-285750">
              <a:buFont typeface="Wingdings" panose="05000000000000000000" pitchFamily="2" charset="2"/>
              <a:buChar char="q"/>
            </a:pPr>
            <a:r>
              <a:rPr lang="en-IN" sz="2000" b="1" dirty="0">
                <a:solidFill>
                  <a:srgbClr val="C00000"/>
                </a:solidFill>
                <a:latin typeface="Cambria" panose="02040503050406030204" pitchFamily="18" charset="0"/>
              </a:rPr>
              <a:t>Example</a:t>
            </a:r>
          </a:p>
          <a:p>
            <a:pPr lvl="2"/>
            <a:r>
              <a:rPr lang="pt-BR" sz="2000" b="1" dirty="0">
                <a:latin typeface="Cambria" panose="02040503050406030204" pitchFamily="18" charset="0"/>
              </a:rPr>
              <a:t>( A + B ^ D ) / ( E – F ) + 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DB96C68-BE51-5475-DF5C-4E3DE91E84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42102" y="0"/>
            <a:ext cx="549341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7588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8" y="4750"/>
            <a:ext cx="9134475" cy="513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7418" y="0"/>
            <a:ext cx="9151418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63438" y="148588"/>
            <a:ext cx="1495425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5"/>
          <p:cNvSpPr txBox="1"/>
          <p:nvPr/>
        </p:nvSpPr>
        <p:spPr>
          <a:xfrm>
            <a:off x="-8789" y="95413"/>
            <a:ext cx="72000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n-IN" sz="2300" b="1" dirty="0">
                <a:solidFill>
                  <a:srgbClr val="00A4B6"/>
                </a:solidFill>
                <a:latin typeface="Proxima Nova"/>
                <a:ea typeface="Proxima Nova"/>
                <a:cs typeface="Proxima Nova"/>
                <a:sym typeface="Proxima Nova"/>
              </a:rPr>
              <a:t>Infix to postfix using stack</a:t>
            </a:r>
            <a:endParaRPr sz="2300" b="1" dirty="0">
              <a:solidFill>
                <a:srgbClr val="00A4B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1" name="Google Shape;71;p15"/>
          <p:cNvSpPr txBox="1"/>
          <p:nvPr/>
        </p:nvSpPr>
        <p:spPr>
          <a:xfrm>
            <a:off x="97475" y="621512"/>
            <a:ext cx="8820000" cy="800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lvl="2" indent="-285750">
              <a:buFont typeface="Wingdings" panose="05000000000000000000" pitchFamily="2" charset="2"/>
              <a:buChar char="q"/>
            </a:pPr>
            <a:r>
              <a:rPr lang="en-IN" sz="2000" b="1" dirty="0">
                <a:solidFill>
                  <a:srgbClr val="C00000"/>
                </a:solidFill>
                <a:latin typeface="Cambria" panose="02040503050406030204" pitchFamily="18" charset="0"/>
              </a:rPr>
              <a:t>Example</a:t>
            </a:r>
          </a:p>
          <a:p>
            <a:pPr lvl="2"/>
            <a:r>
              <a:rPr lang="en-IN" sz="2000" b="1" dirty="0">
                <a:latin typeface="Cambria" panose="02040503050406030204" pitchFamily="18" charset="0"/>
              </a:rPr>
              <a:t>A + B ^ C ^ D - E * F / 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7D27292-230D-DEB2-698C-1A96969D75B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4060" r="4463"/>
          <a:stretch/>
        </p:blipFill>
        <p:spPr>
          <a:xfrm>
            <a:off x="3572359" y="-4775"/>
            <a:ext cx="558009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9122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8" y="4750"/>
            <a:ext cx="9134475" cy="513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7418" y="0"/>
            <a:ext cx="9151418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63438" y="148588"/>
            <a:ext cx="1495425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5"/>
          <p:cNvSpPr txBox="1"/>
          <p:nvPr/>
        </p:nvSpPr>
        <p:spPr>
          <a:xfrm>
            <a:off x="-8789" y="95413"/>
            <a:ext cx="72000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n-IN" sz="2300" b="1" dirty="0">
                <a:solidFill>
                  <a:srgbClr val="00A4B6"/>
                </a:solidFill>
                <a:latin typeface="Proxima Nova"/>
                <a:ea typeface="Proxima Nova"/>
                <a:cs typeface="Proxima Nova"/>
                <a:sym typeface="Proxima Nova"/>
              </a:rPr>
              <a:t>Infix to postfix using stack</a:t>
            </a:r>
            <a:endParaRPr sz="2300" b="1" dirty="0">
              <a:solidFill>
                <a:srgbClr val="00A4B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1" name="Google Shape;71;p15"/>
          <p:cNvSpPr txBox="1"/>
          <p:nvPr/>
        </p:nvSpPr>
        <p:spPr>
          <a:xfrm>
            <a:off x="97475" y="621512"/>
            <a:ext cx="8820000" cy="800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lvl="2" indent="-285750">
              <a:buFont typeface="Wingdings" panose="05000000000000000000" pitchFamily="2" charset="2"/>
              <a:buChar char="q"/>
            </a:pPr>
            <a:r>
              <a:rPr lang="en-IN" sz="2000" b="1" dirty="0">
                <a:solidFill>
                  <a:srgbClr val="C00000"/>
                </a:solidFill>
                <a:latin typeface="Cambria" panose="02040503050406030204" pitchFamily="18" charset="0"/>
              </a:rPr>
              <a:t>Example</a:t>
            </a:r>
          </a:p>
          <a:p>
            <a:pPr lvl="2"/>
            <a:r>
              <a:rPr lang="en-IN" sz="2000" b="1" dirty="0">
                <a:latin typeface="Cambria" panose="02040503050406030204" pitchFamily="18" charset="0"/>
              </a:rPr>
              <a:t>A + B – C * D * E $ F $ 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3E890C-8B2C-4B1D-00D7-328CB3F1404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487" t="4068" r="2285" b="8852"/>
          <a:stretch/>
        </p:blipFill>
        <p:spPr>
          <a:xfrm>
            <a:off x="3649851" y="4750"/>
            <a:ext cx="5502605" cy="513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0532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8" y="4750"/>
            <a:ext cx="9134475" cy="513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7418" y="0"/>
            <a:ext cx="9151418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63438" y="148588"/>
            <a:ext cx="1495425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5"/>
          <p:cNvSpPr txBox="1"/>
          <p:nvPr/>
        </p:nvSpPr>
        <p:spPr>
          <a:xfrm>
            <a:off x="-8789" y="95413"/>
            <a:ext cx="72000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n-IN" sz="2300" b="1" dirty="0">
                <a:solidFill>
                  <a:srgbClr val="00A4B6"/>
                </a:solidFill>
                <a:latin typeface="Proxima Nova"/>
                <a:ea typeface="Proxima Nova"/>
                <a:cs typeface="Proxima Nova"/>
                <a:sym typeface="Proxima Nova"/>
              </a:rPr>
              <a:t>Infix to postfix using stack</a:t>
            </a:r>
            <a:endParaRPr sz="2300" b="1" dirty="0">
              <a:solidFill>
                <a:srgbClr val="00A4B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1" name="Google Shape;71;p15"/>
          <p:cNvSpPr txBox="1"/>
          <p:nvPr/>
        </p:nvSpPr>
        <p:spPr>
          <a:xfrm>
            <a:off x="97475" y="621512"/>
            <a:ext cx="8820000" cy="800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lvl="2" indent="-285750">
              <a:buFont typeface="Wingdings" panose="05000000000000000000" pitchFamily="2" charset="2"/>
              <a:buChar char="q"/>
            </a:pPr>
            <a:r>
              <a:rPr lang="en-IN" sz="2000" b="1" dirty="0">
                <a:solidFill>
                  <a:srgbClr val="C00000"/>
                </a:solidFill>
                <a:latin typeface="Cambria" panose="02040503050406030204" pitchFamily="18" charset="0"/>
              </a:rPr>
              <a:t>Example</a:t>
            </a:r>
          </a:p>
          <a:p>
            <a:pPr lvl="2"/>
            <a:r>
              <a:rPr lang="en-IN" sz="2000" b="1" dirty="0">
                <a:latin typeface="Cambria" panose="02040503050406030204" pitchFamily="18" charset="0"/>
              </a:rPr>
              <a:t>A $ B – C * D + E $ F / 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63440E3-6304-72BB-4AFC-DFB8FC21E4F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0026" t="4821" r="6811" b="35820"/>
          <a:stretch/>
        </p:blipFill>
        <p:spPr>
          <a:xfrm>
            <a:off x="3766088" y="4750"/>
            <a:ext cx="5386368" cy="5126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0874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8" y="4750"/>
            <a:ext cx="9134475" cy="513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7418" y="0"/>
            <a:ext cx="9151418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63438" y="148588"/>
            <a:ext cx="1495425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5"/>
          <p:cNvSpPr txBox="1"/>
          <p:nvPr/>
        </p:nvSpPr>
        <p:spPr>
          <a:xfrm>
            <a:off x="-8789" y="95413"/>
            <a:ext cx="72000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n-IN" sz="2300" b="1" dirty="0">
                <a:solidFill>
                  <a:srgbClr val="00A4B6"/>
                </a:solidFill>
                <a:latin typeface="Proxima Nova"/>
                <a:ea typeface="Proxima Nova"/>
                <a:cs typeface="Proxima Nova"/>
                <a:sym typeface="Proxima Nova"/>
              </a:rPr>
              <a:t>Infix to postfix using stack</a:t>
            </a:r>
            <a:endParaRPr sz="2300" b="1" dirty="0">
              <a:solidFill>
                <a:srgbClr val="00A4B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1" name="Google Shape;71;p15"/>
          <p:cNvSpPr txBox="1"/>
          <p:nvPr/>
        </p:nvSpPr>
        <p:spPr>
          <a:xfrm>
            <a:off x="97475" y="621512"/>
            <a:ext cx="8820000" cy="800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lvl="2" indent="-285750">
              <a:buFont typeface="Wingdings" panose="05000000000000000000" pitchFamily="2" charset="2"/>
              <a:buChar char="q"/>
            </a:pPr>
            <a:r>
              <a:rPr lang="en-IN" sz="2000" b="1" dirty="0">
                <a:solidFill>
                  <a:srgbClr val="C00000"/>
                </a:solidFill>
                <a:latin typeface="Cambria" panose="02040503050406030204" pitchFamily="18" charset="0"/>
              </a:rPr>
              <a:t>Example</a:t>
            </a:r>
          </a:p>
          <a:p>
            <a:pPr lvl="2"/>
            <a:r>
              <a:rPr lang="en-IN" sz="2000" b="1" dirty="0">
                <a:latin typeface="Cambria" panose="02040503050406030204" pitchFamily="18" charset="0"/>
              </a:rPr>
              <a:t>A + B ^ C - D ^ E * F / 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51E1A86-BB7B-0F52-DE8E-336BCBD70B5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830" t="7232" r="4397" b="9152"/>
          <a:stretch/>
        </p:blipFill>
        <p:spPr>
          <a:xfrm>
            <a:off x="3608070" y="4749"/>
            <a:ext cx="5527443" cy="513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7138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8" y="4750"/>
            <a:ext cx="9134475" cy="513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7418" y="0"/>
            <a:ext cx="9151418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63438" y="148588"/>
            <a:ext cx="1495425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5"/>
          <p:cNvSpPr txBox="1"/>
          <p:nvPr/>
        </p:nvSpPr>
        <p:spPr>
          <a:xfrm>
            <a:off x="184936" y="95413"/>
            <a:ext cx="72000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n-IN" sz="2300" b="1" dirty="0">
                <a:solidFill>
                  <a:srgbClr val="00A4B6"/>
                </a:solidFill>
                <a:latin typeface="Proxima Nova"/>
                <a:ea typeface="Proxima Nova"/>
                <a:cs typeface="Proxima Nova"/>
                <a:sym typeface="Proxima Nova"/>
              </a:rPr>
              <a:t>Infix to prefix algorithm</a:t>
            </a:r>
            <a:endParaRPr sz="2300" b="1" dirty="0">
              <a:solidFill>
                <a:srgbClr val="00A4B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1" name="Google Shape;71;p15"/>
          <p:cNvSpPr txBox="1"/>
          <p:nvPr/>
        </p:nvSpPr>
        <p:spPr>
          <a:xfrm>
            <a:off x="158730" y="634213"/>
            <a:ext cx="8976783" cy="2893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just">
              <a:spcBef>
                <a:spcPts val="1000"/>
              </a:spcBef>
              <a:buClr>
                <a:srgbClr val="B84742"/>
              </a:buClr>
            </a:pPr>
            <a:r>
              <a:rPr lang="en-US" sz="1800" kern="1200" dirty="0">
                <a:solidFill>
                  <a:srgbClr val="21212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Step 1: Reverse the infix string (Interchange parenthesis)</a:t>
            </a:r>
          </a:p>
          <a:p>
            <a:pPr lvl="0" algn="just">
              <a:spcBef>
                <a:spcPts val="1000"/>
              </a:spcBef>
              <a:buClr>
                <a:srgbClr val="B84742"/>
              </a:buClr>
            </a:pPr>
            <a:r>
              <a:rPr lang="en-US" sz="1800" kern="1200" dirty="0">
                <a:solidFill>
                  <a:srgbClr val="21212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Step 2: Convert infix exp. to postfix exp.</a:t>
            </a:r>
          </a:p>
          <a:p>
            <a:pPr lvl="0" algn="just">
              <a:spcBef>
                <a:spcPts val="1000"/>
              </a:spcBef>
              <a:buClr>
                <a:srgbClr val="B84742"/>
              </a:buClr>
            </a:pPr>
            <a:r>
              <a:rPr lang="en-US" sz="1800" kern="1200" dirty="0">
                <a:solidFill>
                  <a:srgbClr val="21212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Step 3: Reverse the postfix exp.</a:t>
            </a:r>
          </a:p>
          <a:p>
            <a:pPr lvl="0" algn="just">
              <a:spcBef>
                <a:spcPts val="1000"/>
              </a:spcBef>
              <a:buClr>
                <a:srgbClr val="B84742"/>
              </a:buClr>
            </a:pPr>
            <a:r>
              <a:rPr lang="en-US" sz="1800" kern="1200" dirty="0">
                <a:solidFill>
                  <a:srgbClr val="21212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Step 4: Exit</a:t>
            </a:r>
          </a:p>
          <a:p>
            <a:pPr lvl="0" algn="just">
              <a:spcBef>
                <a:spcPts val="1000"/>
              </a:spcBef>
              <a:buClr>
                <a:srgbClr val="B84742"/>
              </a:buClr>
            </a:pPr>
            <a:endParaRPr lang="en-US" sz="1800" kern="1200" dirty="0">
              <a:solidFill>
                <a:srgbClr val="212121"/>
              </a:solidFill>
              <a:latin typeface="Cambria" panose="02040503050406030204" pitchFamily="18" charset="0"/>
              <a:ea typeface="Cambria" panose="02040503050406030204" pitchFamily="18" charset="0"/>
              <a:cs typeface="+mn-cs"/>
            </a:endParaRPr>
          </a:p>
          <a:p>
            <a:pPr lvl="0" algn="just">
              <a:spcBef>
                <a:spcPts val="1000"/>
              </a:spcBef>
              <a:buClr>
                <a:srgbClr val="B84742"/>
              </a:buClr>
            </a:pPr>
            <a:r>
              <a:rPr lang="en-US" sz="1800" kern="1200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Note: </a:t>
            </a:r>
            <a:r>
              <a:rPr lang="en-US" sz="1800" kern="1200" dirty="0">
                <a:solidFill>
                  <a:srgbClr val="21212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When Pushing operator, follow the rules of Right to Left associativity because we started from Right side (reverse the string)</a:t>
            </a:r>
          </a:p>
        </p:txBody>
      </p:sp>
    </p:spTree>
    <p:extLst>
      <p:ext uri="{BB962C8B-B14F-4D97-AF65-F5344CB8AC3E}">
        <p14:creationId xmlns:p14="http://schemas.microsoft.com/office/powerpoint/2010/main" val="21076382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8" y="4750"/>
            <a:ext cx="9134475" cy="513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7418" y="0"/>
            <a:ext cx="9151418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63438" y="148588"/>
            <a:ext cx="1495425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5"/>
          <p:cNvSpPr txBox="1"/>
          <p:nvPr/>
        </p:nvSpPr>
        <p:spPr>
          <a:xfrm>
            <a:off x="184936" y="95413"/>
            <a:ext cx="72000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n-IN" sz="2300" b="1" dirty="0">
                <a:solidFill>
                  <a:srgbClr val="00A4B6"/>
                </a:solidFill>
                <a:latin typeface="Proxima Nova"/>
                <a:ea typeface="Proxima Nova"/>
                <a:cs typeface="Proxima Nova"/>
                <a:sym typeface="Proxima Nova"/>
              </a:rPr>
              <a:t>Exercise</a:t>
            </a:r>
            <a:endParaRPr sz="2300" b="1" dirty="0">
              <a:solidFill>
                <a:srgbClr val="00A4B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0A20F62-0E15-3B21-FC04-6E8A8B7AAEF9}"/>
              </a:ext>
            </a:extLst>
          </p:cNvPr>
          <p:cNvSpPr txBox="1">
            <a:spLocks/>
          </p:cNvSpPr>
          <p:nvPr/>
        </p:nvSpPr>
        <p:spPr>
          <a:xfrm>
            <a:off x="420895" y="724877"/>
            <a:ext cx="7315200" cy="40873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600"/>
              </a:spcAft>
              <a:buClr>
                <a:srgbClr val="40BAD2"/>
              </a:buClr>
              <a:buSzTx/>
              <a:buFont typeface="Wingdings 2" pitchFamily="18" charset="2"/>
              <a:buAutoNum type="arabicParenBoth"/>
              <a:tabLst/>
              <a:defRPr/>
            </a:pPr>
            <a:r>
              <a:rPr kumimoji="0" lang="en-IN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(A+B)*(C*D-E)*F/G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600"/>
              </a:spcAft>
              <a:buClr>
                <a:srgbClr val="40BAD2"/>
              </a:buClr>
              <a:buSzTx/>
              <a:buFont typeface="Wingdings 2" pitchFamily="18" charset="2"/>
              <a:buAutoNum type="arabicParenBoth"/>
              <a:tabLst/>
              <a:defRPr/>
            </a:pPr>
            <a:r>
              <a:rPr kumimoji="0" lang="en-IN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( ( A – ( B + C ) ) * D )  / ( E * F )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600"/>
              </a:spcAft>
              <a:buClr>
                <a:srgbClr val="40BAD2"/>
              </a:buClr>
              <a:buSzTx/>
              <a:buFont typeface="Wingdings 2" pitchFamily="18" charset="2"/>
              <a:buAutoNum type="arabicParenBoth"/>
              <a:tabLst/>
              <a:defRPr/>
            </a:pPr>
            <a:r>
              <a:rPr kumimoji="0" lang="en-IN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A / B $ C + D * E /  F – G + H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600"/>
              </a:spcAft>
              <a:buClr>
                <a:srgbClr val="40BAD2"/>
              </a:buClr>
              <a:buSzTx/>
              <a:buFont typeface="Wingdings 2" pitchFamily="18" charset="2"/>
              <a:buAutoNum type="arabicParenBoth"/>
              <a:tabLst/>
              <a:defRPr/>
            </a:pPr>
            <a:r>
              <a:rPr kumimoji="0" lang="en-IN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( A + B ^ D ) / ( E – F ) + G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600"/>
              </a:spcAft>
              <a:buClr>
                <a:srgbClr val="40BAD2"/>
              </a:buClr>
              <a:buSzTx/>
              <a:buFont typeface="Wingdings 2" pitchFamily="18" charset="2"/>
              <a:buAutoNum type="arabicParenBoth"/>
              <a:tabLst/>
              <a:defRPr/>
            </a:pPr>
            <a:r>
              <a:rPr kumimoji="0" lang="en-IN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A + B ^ C ^ D – E * F / G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600"/>
              </a:spcAft>
              <a:buClr>
                <a:srgbClr val="40BAD2"/>
              </a:buClr>
              <a:buSzTx/>
              <a:buFont typeface="Wingdings 2" pitchFamily="18" charset="2"/>
              <a:buAutoNum type="arabicParenBoth"/>
              <a:tabLst/>
              <a:defRPr/>
            </a:pPr>
            <a:r>
              <a:rPr kumimoji="0" lang="en-IN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A + B – C * D * E $ F $ G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600"/>
              </a:spcAft>
              <a:buClr>
                <a:srgbClr val="40BAD2"/>
              </a:buClr>
              <a:buSzTx/>
              <a:buFont typeface="Wingdings 2" pitchFamily="18" charset="2"/>
              <a:buAutoNum type="arabicParenBoth"/>
              <a:tabLst/>
              <a:defRPr/>
            </a:pPr>
            <a:r>
              <a:rPr kumimoji="0" lang="en-IN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A $ B – C * D + E $ F / G</a:t>
            </a:r>
          </a:p>
          <a:p>
            <a:pPr marL="457200" indent="-457200">
              <a:spcAft>
                <a:spcPts val="600"/>
              </a:spcAft>
              <a:buClr>
                <a:srgbClr val="40BAD2"/>
              </a:buClr>
              <a:buFont typeface="Wingdings 2" pitchFamily="18" charset="2"/>
              <a:buAutoNum type="arabicParenBoth"/>
              <a:defRPr/>
            </a:pPr>
            <a:r>
              <a:rPr lang="en-IN" b="1" dirty="0">
                <a:solidFill>
                  <a:srgbClr val="000000"/>
                </a:solidFill>
                <a:latin typeface="Corbel"/>
              </a:rPr>
              <a:t>A + B ^ C - D ^ E * F / G</a:t>
            </a:r>
          </a:p>
        </p:txBody>
      </p:sp>
    </p:spTree>
    <p:extLst>
      <p:ext uri="{BB962C8B-B14F-4D97-AF65-F5344CB8AC3E}">
        <p14:creationId xmlns:p14="http://schemas.microsoft.com/office/powerpoint/2010/main" val="6145871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8" y="4750"/>
            <a:ext cx="9134475" cy="513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7418" y="0"/>
            <a:ext cx="9151418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63438" y="148588"/>
            <a:ext cx="1495425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5"/>
          <p:cNvSpPr txBox="1"/>
          <p:nvPr/>
        </p:nvSpPr>
        <p:spPr>
          <a:xfrm>
            <a:off x="-8789" y="95413"/>
            <a:ext cx="72000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n-IN" sz="2300" b="1" dirty="0">
                <a:solidFill>
                  <a:srgbClr val="00A4B6"/>
                </a:solidFill>
                <a:latin typeface="Proxima Nova"/>
                <a:ea typeface="Proxima Nova"/>
                <a:cs typeface="Proxima Nova"/>
                <a:sym typeface="Proxima Nova"/>
              </a:rPr>
              <a:t>Infix to prefix using stack</a:t>
            </a:r>
            <a:endParaRPr sz="2300" b="1" dirty="0">
              <a:solidFill>
                <a:srgbClr val="00A4B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1" name="Google Shape;71;p15"/>
          <p:cNvSpPr txBox="1"/>
          <p:nvPr/>
        </p:nvSpPr>
        <p:spPr>
          <a:xfrm>
            <a:off x="97475" y="621512"/>
            <a:ext cx="8820000" cy="800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lvl="2" indent="-285750">
              <a:buFont typeface="Wingdings" panose="05000000000000000000" pitchFamily="2" charset="2"/>
              <a:buChar char="q"/>
            </a:pPr>
            <a:r>
              <a:rPr lang="en-IN" sz="2000" b="1" dirty="0">
                <a:solidFill>
                  <a:srgbClr val="C00000"/>
                </a:solidFill>
                <a:latin typeface="Cambria" panose="02040503050406030204" pitchFamily="18" charset="0"/>
              </a:rPr>
              <a:t>Example</a:t>
            </a:r>
          </a:p>
          <a:p>
            <a:pPr lvl="2"/>
            <a:r>
              <a:rPr lang="pt-BR" sz="2000" b="1" dirty="0">
                <a:latin typeface="Cambria" panose="02040503050406030204" pitchFamily="18" charset="0"/>
              </a:rPr>
              <a:t>(A+B)*(C*D-E)*F/G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144FA38-EF27-F50D-86C4-E4F1E3FF3B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82325" y="4750"/>
            <a:ext cx="527013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0330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8" y="4750"/>
            <a:ext cx="9134475" cy="513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7418" y="0"/>
            <a:ext cx="9151418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63438" y="148588"/>
            <a:ext cx="1495425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5"/>
          <p:cNvSpPr txBox="1"/>
          <p:nvPr/>
        </p:nvSpPr>
        <p:spPr>
          <a:xfrm>
            <a:off x="184936" y="95413"/>
            <a:ext cx="72000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n-IN" sz="2300" b="1" dirty="0">
                <a:solidFill>
                  <a:srgbClr val="00A4B6"/>
                </a:solidFill>
                <a:latin typeface="Proxima Nova"/>
                <a:ea typeface="Proxima Nova"/>
                <a:cs typeface="Proxima Nova"/>
                <a:sym typeface="Proxima Nova"/>
              </a:rPr>
              <a:t>Outline</a:t>
            </a:r>
            <a:endParaRPr sz="2300" b="1" dirty="0">
              <a:solidFill>
                <a:srgbClr val="00A4B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1" name="Google Shape;71;p15"/>
          <p:cNvSpPr txBox="1"/>
          <p:nvPr/>
        </p:nvSpPr>
        <p:spPr>
          <a:xfrm>
            <a:off x="184936" y="724875"/>
            <a:ext cx="8820000" cy="1292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Cambria" panose="02040503050406030204" pitchFamily="18" charset="0"/>
              </a:rPr>
              <a:t>Stack definitions and concepts</a:t>
            </a:r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Cambria" panose="02040503050406030204" pitchFamily="18" charset="0"/>
              </a:rPr>
              <a:t>Operations on stacks (push, pop, peep, change)</a:t>
            </a:r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Cambria" panose="02040503050406030204" pitchFamily="18" charset="0"/>
              </a:rPr>
              <a:t>Polish Expressions and their compilation</a:t>
            </a:r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Cambria" panose="02040503050406030204" pitchFamily="18" charset="0"/>
              </a:rPr>
              <a:t>Tower of Hanoi.</a:t>
            </a:r>
            <a:endParaRPr lang="en-IN" sz="1800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20401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8" y="4750"/>
            <a:ext cx="9134475" cy="513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7418" y="0"/>
            <a:ext cx="9151418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63438" y="148588"/>
            <a:ext cx="1495425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5"/>
          <p:cNvSpPr txBox="1"/>
          <p:nvPr/>
        </p:nvSpPr>
        <p:spPr>
          <a:xfrm>
            <a:off x="-8789" y="95413"/>
            <a:ext cx="72000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n-US" sz="2300" b="1" dirty="0">
                <a:solidFill>
                  <a:srgbClr val="00A4B6"/>
                </a:solidFill>
                <a:latin typeface="Proxima Nova"/>
                <a:ea typeface="Proxima Nova"/>
                <a:cs typeface="Proxima Nova"/>
                <a:sym typeface="Proxima Nova"/>
              </a:rPr>
              <a:t>Infix to prefix using stack</a:t>
            </a:r>
          </a:p>
        </p:txBody>
      </p:sp>
      <p:sp>
        <p:nvSpPr>
          <p:cNvPr id="71" name="Google Shape;71;p15"/>
          <p:cNvSpPr txBox="1"/>
          <p:nvPr/>
        </p:nvSpPr>
        <p:spPr>
          <a:xfrm>
            <a:off x="97475" y="621512"/>
            <a:ext cx="8820000" cy="800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lvl="2" indent="-285750">
              <a:buFont typeface="Wingdings" panose="05000000000000000000" pitchFamily="2" charset="2"/>
              <a:buChar char="q"/>
            </a:pPr>
            <a:r>
              <a:rPr lang="en-IN" sz="2000" b="1" dirty="0">
                <a:solidFill>
                  <a:srgbClr val="C00000"/>
                </a:solidFill>
                <a:latin typeface="Cambria" panose="02040503050406030204" pitchFamily="18" charset="0"/>
              </a:rPr>
              <a:t>Example</a:t>
            </a:r>
          </a:p>
          <a:p>
            <a:pPr lvl="2"/>
            <a:r>
              <a:rPr lang="pt-BR" sz="2000" b="1" dirty="0">
                <a:latin typeface="Cambria" panose="02040503050406030204" pitchFamily="18" charset="0"/>
              </a:rPr>
              <a:t>( ( A – ( B + C ) ) * D )  / ( E * F 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4EC594-269B-F64E-BA5F-6068AABA97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67567" y="0"/>
            <a:ext cx="507895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7185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8" y="4750"/>
            <a:ext cx="9134475" cy="513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7418" y="0"/>
            <a:ext cx="9151418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63438" y="148588"/>
            <a:ext cx="1495425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5"/>
          <p:cNvSpPr txBox="1"/>
          <p:nvPr/>
        </p:nvSpPr>
        <p:spPr>
          <a:xfrm>
            <a:off x="-8789" y="95413"/>
            <a:ext cx="72000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n-US" sz="2300" b="1" dirty="0">
                <a:solidFill>
                  <a:srgbClr val="00A4B6"/>
                </a:solidFill>
                <a:latin typeface="Proxima Nova"/>
                <a:ea typeface="Proxima Nova"/>
                <a:cs typeface="Proxima Nova"/>
                <a:sym typeface="Proxima Nova"/>
              </a:rPr>
              <a:t>Infix to prefix using stack</a:t>
            </a:r>
          </a:p>
        </p:txBody>
      </p:sp>
      <p:sp>
        <p:nvSpPr>
          <p:cNvPr id="71" name="Google Shape;71;p15"/>
          <p:cNvSpPr txBox="1"/>
          <p:nvPr/>
        </p:nvSpPr>
        <p:spPr>
          <a:xfrm>
            <a:off x="97475" y="621512"/>
            <a:ext cx="8820000" cy="800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lvl="2" indent="-285750">
              <a:buFont typeface="Wingdings" panose="05000000000000000000" pitchFamily="2" charset="2"/>
              <a:buChar char="q"/>
            </a:pPr>
            <a:r>
              <a:rPr lang="en-IN" sz="2000" b="1" dirty="0">
                <a:solidFill>
                  <a:srgbClr val="C00000"/>
                </a:solidFill>
                <a:latin typeface="Cambria" panose="02040503050406030204" pitchFamily="18" charset="0"/>
              </a:rPr>
              <a:t>Example</a:t>
            </a:r>
          </a:p>
          <a:p>
            <a:pPr lvl="2"/>
            <a:r>
              <a:rPr lang="pt-BR" sz="2000" b="1" dirty="0">
                <a:latin typeface="Cambria" panose="02040503050406030204" pitchFamily="18" charset="0"/>
              </a:rPr>
              <a:t>A / B $ C + D * E /  F – G + H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2DF15C1-F57C-90B6-109C-CD6286F444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80847" y="0"/>
            <a:ext cx="547160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9474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8" y="4750"/>
            <a:ext cx="9134475" cy="513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7418" y="0"/>
            <a:ext cx="9151418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63438" y="148588"/>
            <a:ext cx="1495425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5"/>
          <p:cNvSpPr txBox="1"/>
          <p:nvPr/>
        </p:nvSpPr>
        <p:spPr>
          <a:xfrm>
            <a:off x="-8789" y="95413"/>
            <a:ext cx="72000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n-US" sz="2300" b="1" dirty="0">
                <a:solidFill>
                  <a:srgbClr val="00A4B6"/>
                </a:solidFill>
                <a:latin typeface="Proxima Nova"/>
                <a:ea typeface="Proxima Nova"/>
                <a:cs typeface="Proxima Nova"/>
                <a:sym typeface="Proxima Nova"/>
              </a:rPr>
              <a:t>Infix to prefix using stack</a:t>
            </a:r>
          </a:p>
        </p:txBody>
      </p:sp>
      <p:sp>
        <p:nvSpPr>
          <p:cNvPr id="71" name="Google Shape;71;p15"/>
          <p:cNvSpPr txBox="1"/>
          <p:nvPr/>
        </p:nvSpPr>
        <p:spPr>
          <a:xfrm>
            <a:off x="97475" y="621512"/>
            <a:ext cx="8820000" cy="800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lvl="2" indent="-285750">
              <a:buFont typeface="Wingdings" panose="05000000000000000000" pitchFamily="2" charset="2"/>
              <a:buChar char="q"/>
            </a:pPr>
            <a:r>
              <a:rPr lang="en-IN" sz="2000" b="1" dirty="0">
                <a:solidFill>
                  <a:srgbClr val="C00000"/>
                </a:solidFill>
                <a:latin typeface="Cambria" panose="02040503050406030204" pitchFamily="18" charset="0"/>
              </a:rPr>
              <a:t>Example</a:t>
            </a:r>
          </a:p>
          <a:p>
            <a:pPr lvl="2"/>
            <a:r>
              <a:rPr lang="pt-BR" sz="2000" b="1" dirty="0">
                <a:latin typeface="Cambria" panose="02040503050406030204" pitchFamily="18" charset="0"/>
              </a:rPr>
              <a:t>( A + B ^ D ) / ( E – F ) + 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1D90E4-CEDF-DB84-DF24-4BA11BD3A7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82325" y="0"/>
            <a:ext cx="527013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9815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8" y="4750"/>
            <a:ext cx="9134475" cy="513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7418" y="0"/>
            <a:ext cx="9151418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63438" y="148588"/>
            <a:ext cx="1495425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5"/>
          <p:cNvSpPr txBox="1"/>
          <p:nvPr/>
        </p:nvSpPr>
        <p:spPr>
          <a:xfrm>
            <a:off x="-8789" y="95413"/>
            <a:ext cx="72000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n-US" sz="2300" b="1" dirty="0">
                <a:solidFill>
                  <a:srgbClr val="00A4B6"/>
                </a:solidFill>
                <a:latin typeface="Proxima Nova"/>
                <a:ea typeface="Proxima Nova"/>
                <a:cs typeface="Proxima Nova"/>
                <a:sym typeface="Proxima Nova"/>
              </a:rPr>
              <a:t>Infix to prefix using stack</a:t>
            </a:r>
          </a:p>
        </p:txBody>
      </p:sp>
      <p:sp>
        <p:nvSpPr>
          <p:cNvPr id="71" name="Google Shape;71;p15"/>
          <p:cNvSpPr txBox="1"/>
          <p:nvPr/>
        </p:nvSpPr>
        <p:spPr>
          <a:xfrm>
            <a:off x="97475" y="621512"/>
            <a:ext cx="8820000" cy="800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lvl="2" indent="-285750">
              <a:buFont typeface="Wingdings" panose="05000000000000000000" pitchFamily="2" charset="2"/>
              <a:buChar char="q"/>
            </a:pPr>
            <a:r>
              <a:rPr lang="en-IN" sz="2000" b="1" dirty="0">
                <a:solidFill>
                  <a:srgbClr val="C00000"/>
                </a:solidFill>
                <a:latin typeface="Cambria" panose="02040503050406030204" pitchFamily="18" charset="0"/>
              </a:rPr>
              <a:t>Example</a:t>
            </a:r>
          </a:p>
          <a:p>
            <a:pPr lvl="2"/>
            <a:r>
              <a:rPr lang="en-IN" sz="2000" b="1" dirty="0">
                <a:latin typeface="Cambria" panose="02040503050406030204" pitchFamily="18" charset="0"/>
              </a:rPr>
              <a:t>A + B ^ C ^ D - E * F / 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31BFD0A-8DBC-E526-A975-5574770BAD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21071" y="0"/>
            <a:ext cx="5214442" cy="5048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527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8" y="4750"/>
            <a:ext cx="9134475" cy="513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7418" y="0"/>
            <a:ext cx="9151418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63438" y="148588"/>
            <a:ext cx="1495425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5"/>
          <p:cNvSpPr txBox="1"/>
          <p:nvPr/>
        </p:nvSpPr>
        <p:spPr>
          <a:xfrm>
            <a:off x="-8789" y="95413"/>
            <a:ext cx="72000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n-US" sz="2300" b="1" dirty="0">
                <a:solidFill>
                  <a:srgbClr val="00A4B6"/>
                </a:solidFill>
                <a:latin typeface="Proxima Nova"/>
                <a:ea typeface="Proxima Nova"/>
                <a:cs typeface="Proxima Nova"/>
                <a:sym typeface="Proxima Nova"/>
              </a:rPr>
              <a:t>Infix to prefix using stack</a:t>
            </a:r>
          </a:p>
        </p:txBody>
      </p:sp>
      <p:sp>
        <p:nvSpPr>
          <p:cNvPr id="71" name="Google Shape;71;p15"/>
          <p:cNvSpPr txBox="1"/>
          <p:nvPr/>
        </p:nvSpPr>
        <p:spPr>
          <a:xfrm>
            <a:off x="97475" y="621512"/>
            <a:ext cx="8820000" cy="800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lvl="2" indent="-285750">
              <a:buFont typeface="Wingdings" panose="05000000000000000000" pitchFamily="2" charset="2"/>
              <a:buChar char="q"/>
            </a:pPr>
            <a:r>
              <a:rPr lang="en-IN" sz="2000" b="1" dirty="0">
                <a:solidFill>
                  <a:srgbClr val="C00000"/>
                </a:solidFill>
                <a:latin typeface="Cambria" panose="02040503050406030204" pitchFamily="18" charset="0"/>
              </a:rPr>
              <a:t>Example</a:t>
            </a:r>
          </a:p>
          <a:p>
            <a:pPr lvl="2"/>
            <a:r>
              <a:rPr lang="en-IN" sz="2000" b="1" dirty="0">
                <a:latin typeface="Cambria" panose="02040503050406030204" pitchFamily="18" charset="0"/>
              </a:rPr>
              <a:t>A + B – C * D * E $ F $ 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8D5118-ED6F-586D-D238-E8102D2331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44319" y="14275"/>
            <a:ext cx="5191194" cy="513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2108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8" y="4750"/>
            <a:ext cx="9134475" cy="513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7418" y="0"/>
            <a:ext cx="9151418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63438" y="148588"/>
            <a:ext cx="1495425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5"/>
          <p:cNvSpPr txBox="1"/>
          <p:nvPr/>
        </p:nvSpPr>
        <p:spPr>
          <a:xfrm>
            <a:off x="-8789" y="95413"/>
            <a:ext cx="72000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n-US" sz="2300" b="1" dirty="0">
                <a:solidFill>
                  <a:srgbClr val="00A4B6"/>
                </a:solidFill>
                <a:latin typeface="Proxima Nova"/>
                <a:ea typeface="Proxima Nova"/>
                <a:cs typeface="Proxima Nova"/>
                <a:sym typeface="Proxima Nova"/>
              </a:rPr>
              <a:t>Infix to prefix using stack</a:t>
            </a:r>
          </a:p>
        </p:txBody>
      </p:sp>
      <p:sp>
        <p:nvSpPr>
          <p:cNvPr id="71" name="Google Shape;71;p15"/>
          <p:cNvSpPr txBox="1"/>
          <p:nvPr/>
        </p:nvSpPr>
        <p:spPr>
          <a:xfrm>
            <a:off x="97475" y="621512"/>
            <a:ext cx="8820000" cy="800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lvl="2" indent="-285750">
              <a:buFont typeface="Wingdings" panose="05000000000000000000" pitchFamily="2" charset="2"/>
              <a:buChar char="q"/>
            </a:pPr>
            <a:r>
              <a:rPr lang="en-IN" sz="2000" b="1" dirty="0">
                <a:solidFill>
                  <a:srgbClr val="C00000"/>
                </a:solidFill>
                <a:latin typeface="Cambria" panose="02040503050406030204" pitchFamily="18" charset="0"/>
              </a:rPr>
              <a:t>Example</a:t>
            </a:r>
          </a:p>
          <a:p>
            <a:pPr lvl="2"/>
            <a:r>
              <a:rPr lang="en-IN" sz="2000" b="1" dirty="0">
                <a:latin typeface="Cambria" panose="02040503050406030204" pitchFamily="18" charset="0"/>
              </a:rPr>
              <a:t>A $ B – C * D + E $ F / 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B60265-775D-091D-F8F2-A420B7BF00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13323" y="-4775"/>
            <a:ext cx="523067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80887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8" y="4750"/>
            <a:ext cx="9134475" cy="513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7418" y="0"/>
            <a:ext cx="9151418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63438" y="148588"/>
            <a:ext cx="1495425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5"/>
          <p:cNvSpPr txBox="1"/>
          <p:nvPr/>
        </p:nvSpPr>
        <p:spPr>
          <a:xfrm>
            <a:off x="-8789" y="95413"/>
            <a:ext cx="72000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n-US" sz="2300" b="1">
                <a:solidFill>
                  <a:srgbClr val="00A4B6"/>
                </a:solidFill>
                <a:latin typeface="Proxima Nova"/>
                <a:ea typeface="Proxima Nova"/>
                <a:cs typeface="Proxima Nova"/>
                <a:sym typeface="Proxima Nova"/>
              </a:rPr>
              <a:t>Infix to prefix using stack</a:t>
            </a:r>
            <a:endParaRPr lang="en-US" sz="2300" b="1" dirty="0">
              <a:solidFill>
                <a:srgbClr val="00A4B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1" name="Google Shape;71;p15"/>
          <p:cNvSpPr txBox="1"/>
          <p:nvPr/>
        </p:nvSpPr>
        <p:spPr>
          <a:xfrm>
            <a:off x="97475" y="621512"/>
            <a:ext cx="8820000" cy="800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lvl="2" indent="-285750">
              <a:buFont typeface="Wingdings" panose="05000000000000000000" pitchFamily="2" charset="2"/>
              <a:buChar char="q"/>
            </a:pPr>
            <a:r>
              <a:rPr lang="en-IN" sz="2000" b="1" dirty="0">
                <a:solidFill>
                  <a:srgbClr val="C00000"/>
                </a:solidFill>
                <a:latin typeface="Cambria" panose="02040503050406030204" pitchFamily="18" charset="0"/>
              </a:rPr>
              <a:t>Example</a:t>
            </a:r>
          </a:p>
          <a:p>
            <a:pPr lvl="2"/>
            <a:r>
              <a:rPr lang="en-IN" sz="2000" b="1" dirty="0">
                <a:latin typeface="Cambria" panose="02040503050406030204" pitchFamily="18" charset="0"/>
              </a:rPr>
              <a:t>A + B ^ C - D ^ E * F / 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F7AAC8F-9850-9AEE-1D71-88B8CAC6B0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13322" y="-4775"/>
            <a:ext cx="5222191" cy="513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61110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8" y="4750"/>
            <a:ext cx="9134475" cy="513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7418" y="0"/>
            <a:ext cx="9151418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63438" y="148588"/>
            <a:ext cx="1495425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5"/>
          <p:cNvSpPr txBox="1"/>
          <p:nvPr/>
        </p:nvSpPr>
        <p:spPr>
          <a:xfrm>
            <a:off x="184936" y="95413"/>
            <a:ext cx="72000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n-IN" sz="2300" b="1" dirty="0">
                <a:solidFill>
                  <a:srgbClr val="00A4B6"/>
                </a:solidFill>
                <a:latin typeface="Proxima Nova"/>
                <a:ea typeface="Proxima Nova"/>
                <a:cs typeface="Proxima Nova"/>
                <a:sym typeface="Proxima Nova"/>
              </a:rPr>
              <a:t>Application of Stack</a:t>
            </a:r>
            <a:endParaRPr sz="2300" b="1" dirty="0">
              <a:solidFill>
                <a:srgbClr val="00A4B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1" name="Google Shape;71;p15"/>
          <p:cNvSpPr txBox="1"/>
          <p:nvPr/>
        </p:nvSpPr>
        <p:spPr>
          <a:xfrm>
            <a:off x="97475" y="652508"/>
            <a:ext cx="8820000" cy="3426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65113" indent="-265113" algn="just">
              <a:lnSpc>
                <a:spcPct val="90000"/>
              </a:lnSpc>
              <a:spcBef>
                <a:spcPts val="1000"/>
              </a:spcBef>
              <a:buClr>
                <a:srgbClr val="B84742"/>
              </a:buClr>
              <a:buFont typeface="Wingdings 3" panose="05040102010807070707" pitchFamily="18" charset="2"/>
              <a:buChar char=""/>
            </a:pPr>
            <a:r>
              <a:rPr lang="en-US" sz="2000" kern="12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Recursion</a:t>
            </a:r>
          </a:p>
          <a:p>
            <a:pPr marL="265113" indent="-265113" algn="just">
              <a:lnSpc>
                <a:spcPct val="90000"/>
              </a:lnSpc>
              <a:spcBef>
                <a:spcPts val="1000"/>
              </a:spcBef>
              <a:buClr>
                <a:srgbClr val="B84742"/>
              </a:buClr>
              <a:buFont typeface="Wingdings 3" panose="05040102010807070707" pitchFamily="18" charset="2"/>
              <a:buChar char=""/>
            </a:pPr>
            <a:r>
              <a:rPr lang="en-US" sz="2000" kern="12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Keeping track of function calls</a:t>
            </a:r>
          </a:p>
          <a:p>
            <a:pPr marL="265113" indent="-265113" algn="just">
              <a:lnSpc>
                <a:spcPct val="90000"/>
              </a:lnSpc>
              <a:spcBef>
                <a:spcPts val="1000"/>
              </a:spcBef>
              <a:buClr>
                <a:srgbClr val="B84742"/>
              </a:buClr>
              <a:buFont typeface="Wingdings 3" panose="05040102010807070707" pitchFamily="18" charset="2"/>
              <a:buChar char=""/>
            </a:pPr>
            <a:r>
              <a:rPr lang="en-US" sz="2000" kern="12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Evaluation of expressions</a:t>
            </a:r>
          </a:p>
          <a:p>
            <a:pPr marL="265113" indent="-265113" algn="just">
              <a:lnSpc>
                <a:spcPct val="90000"/>
              </a:lnSpc>
              <a:spcBef>
                <a:spcPts val="1000"/>
              </a:spcBef>
              <a:buClr>
                <a:srgbClr val="B84742"/>
              </a:buClr>
              <a:buFont typeface="Wingdings 3" panose="05040102010807070707" pitchFamily="18" charset="2"/>
              <a:buChar char=""/>
            </a:pPr>
            <a:r>
              <a:rPr lang="en-US" sz="2000" kern="12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Reversing characters</a:t>
            </a:r>
          </a:p>
          <a:p>
            <a:pPr marL="265113" indent="-265113" algn="just">
              <a:lnSpc>
                <a:spcPct val="90000"/>
              </a:lnSpc>
              <a:spcBef>
                <a:spcPts val="1000"/>
              </a:spcBef>
              <a:buClr>
                <a:srgbClr val="B84742"/>
              </a:buClr>
              <a:buFont typeface="Wingdings 3" panose="05040102010807070707" pitchFamily="18" charset="2"/>
              <a:buChar char=""/>
            </a:pPr>
            <a:r>
              <a:rPr lang="en-US" sz="2000" kern="12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Expression Conversion (Infix to Postfix, Infix to Prefix)</a:t>
            </a:r>
          </a:p>
          <a:p>
            <a:pPr marL="265113" indent="-265113" algn="just">
              <a:lnSpc>
                <a:spcPct val="90000"/>
              </a:lnSpc>
              <a:spcBef>
                <a:spcPts val="1000"/>
              </a:spcBef>
              <a:buClr>
                <a:srgbClr val="B84742"/>
              </a:buClr>
              <a:buFont typeface="Wingdings 3" panose="05040102010807070707" pitchFamily="18" charset="2"/>
              <a:buChar char=""/>
            </a:pPr>
            <a:r>
              <a:rPr lang="en-US" sz="2000" kern="12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Microsoft Word (Undo / Redo)</a:t>
            </a:r>
          </a:p>
          <a:p>
            <a:pPr marL="265113" indent="-265113" algn="just">
              <a:lnSpc>
                <a:spcPct val="90000"/>
              </a:lnSpc>
              <a:spcBef>
                <a:spcPts val="1000"/>
              </a:spcBef>
              <a:buClr>
                <a:srgbClr val="B84742"/>
              </a:buClr>
              <a:buFont typeface="Wingdings 3" panose="05040102010807070707" pitchFamily="18" charset="2"/>
              <a:buChar char=""/>
            </a:pPr>
            <a:r>
              <a:rPr lang="en-US" sz="2000" kern="12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Compiler – Parsing syntax &amp; expression</a:t>
            </a:r>
          </a:p>
          <a:p>
            <a:pPr marL="265113" indent="-265113" algn="just">
              <a:lnSpc>
                <a:spcPct val="90000"/>
              </a:lnSpc>
              <a:spcBef>
                <a:spcPts val="1000"/>
              </a:spcBef>
              <a:buClr>
                <a:srgbClr val="B84742"/>
              </a:buClr>
              <a:buFont typeface="Wingdings 3" panose="05040102010807070707" pitchFamily="18" charset="2"/>
              <a:buChar char=""/>
            </a:pPr>
            <a:r>
              <a:rPr lang="en-US" sz="2000" kern="12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Finding paths</a:t>
            </a:r>
          </a:p>
        </p:txBody>
      </p:sp>
    </p:spTree>
    <p:extLst>
      <p:ext uri="{BB962C8B-B14F-4D97-AF65-F5344CB8AC3E}">
        <p14:creationId xmlns:p14="http://schemas.microsoft.com/office/powerpoint/2010/main" val="35107864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21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39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63" y="4750"/>
            <a:ext cx="9134475" cy="5133975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26"/>
          <p:cNvSpPr txBox="1"/>
          <p:nvPr/>
        </p:nvSpPr>
        <p:spPr>
          <a:xfrm>
            <a:off x="312077" y="880252"/>
            <a:ext cx="6023410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n-IN" sz="4800" b="1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Tower of Hanoi</a:t>
            </a:r>
          </a:p>
        </p:txBody>
      </p:sp>
      <p:pic>
        <p:nvPicPr>
          <p:cNvPr id="225" name="Google Shape;225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63438" y="148588"/>
            <a:ext cx="1495425" cy="3714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3530215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8" y="4750"/>
            <a:ext cx="9134475" cy="513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7418" y="0"/>
            <a:ext cx="9151418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63438" y="148588"/>
            <a:ext cx="1495425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5"/>
          <p:cNvSpPr txBox="1"/>
          <p:nvPr/>
        </p:nvSpPr>
        <p:spPr>
          <a:xfrm>
            <a:off x="184936" y="95413"/>
            <a:ext cx="72000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n-IN" sz="2300" b="1" dirty="0">
                <a:solidFill>
                  <a:srgbClr val="00A4B6"/>
                </a:solidFill>
                <a:latin typeface="Proxima Nova"/>
                <a:ea typeface="Proxima Nova"/>
                <a:cs typeface="Proxima Nova"/>
                <a:sym typeface="Proxima Nova"/>
              </a:rPr>
              <a:t>Tower of Hanoi</a:t>
            </a:r>
            <a:endParaRPr sz="2300" b="1" dirty="0">
              <a:solidFill>
                <a:srgbClr val="00A4B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62E0BF46-5ED7-4C6D-DD93-54BA235DFC58}"/>
              </a:ext>
            </a:extLst>
          </p:cNvPr>
          <p:cNvSpPr txBox="1">
            <a:spLocks/>
          </p:cNvSpPr>
          <p:nvPr/>
        </p:nvSpPr>
        <p:spPr>
          <a:xfrm>
            <a:off x="83079" y="784583"/>
            <a:ext cx="8882689" cy="64008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880" marR="0" lvl="0" indent="-182880" algn="just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0BAD2"/>
              </a:buClr>
              <a:buSzTx/>
              <a:buFont typeface="Wingdings 2" pitchFamily="18" charset="2"/>
              <a:buNone/>
              <a:tabLst/>
              <a:defRPr/>
            </a:pPr>
            <a:endParaRPr kumimoji="0" lang="en-IN" sz="2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493F018-09BF-025F-0668-6C6970E437D0}"/>
              </a:ext>
            </a:extLst>
          </p:cNvPr>
          <p:cNvSpPr txBox="1"/>
          <p:nvPr/>
        </p:nvSpPr>
        <p:spPr>
          <a:xfrm>
            <a:off x="178232" y="724876"/>
            <a:ext cx="8869577" cy="43304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2880" marR="0" lvl="0" indent="-182880" algn="just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0BAD2"/>
              </a:buClr>
              <a:buSzTx/>
              <a:buFont typeface="Wingdings 2" pitchFamily="18" charset="2"/>
              <a:buNone/>
              <a:tabLst/>
              <a:defRPr/>
            </a:pPr>
            <a:r>
              <a:rPr kumimoji="0" lang="en-IN" sz="18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If n = 2, means </a:t>
            </a:r>
            <a:r>
              <a:rPr kumimoji="0" lang="en-IN" sz="180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src</a:t>
            </a:r>
            <a:r>
              <a:rPr kumimoji="0" lang="en-IN" sz="18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 (A) is having 2 disks to be moved over destination (C) using spare (B)</a:t>
            </a:r>
          </a:p>
          <a:p>
            <a:pPr marL="182880" marR="0" lvl="0" indent="-182880" algn="just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0BAD2"/>
              </a:buClr>
              <a:buSzTx/>
              <a:buFont typeface="Wingdings 2" pitchFamily="18" charset="2"/>
              <a:buNone/>
              <a:tabLst/>
              <a:defRPr/>
            </a:pPr>
            <a:endParaRPr kumimoji="0" lang="en-IN" sz="18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Calibri" panose="020F0502020204030204" pitchFamily="34" charset="0"/>
            </a:endParaRPr>
          </a:p>
          <a:p>
            <a:pPr marL="182880" marR="0" lvl="0" indent="-182880" algn="just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0BAD2"/>
              </a:buClr>
              <a:buSzTx/>
              <a:buFont typeface="Wingdings 2" pitchFamily="18" charset="2"/>
              <a:buNone/>
              <a:tabLst/>
              <a:defRPr/>
            </a:pPr>
            <a:endParaRPr kumimoji="0" lang="en-IN" sz="18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Calibri" panose="020F0502020204030204" pitchFamily="34" charset="0"/>
            </a:endParaRPr>
          </a:p>
          <a:p>
            <a:pPr marL="182880" marR="0" lvl="0" indent="-182880" algn="just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0BAD2"/>
              </a:buClr>
              <a:buSzTx/>
              <a:buFont typeface="Wingdings 2" pitchFamily="18" charset="2"/>
              <a:buNone/>
              <a:tabLst/>
              <a:defRPr/>
            </a:pPr>
            <a:endParaRPr kumimoji="0" lang="en-IN" sz="18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Calibri" panose="020F0502020204030204" pitchFamily="34" charset="0"/>
            </a:endParaRPr>
          </a:p>
          <a:p>
            <a:pPr marL="182880" marR="0" lvl="0" indent="-182880" algn="just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0BAD2"/>
              </a:buClr>
              <a:buSzTx/>
              <a:buFont typeface="Wingdings 2" pitchFamily="18" charset="2"/>
              <a:buNone/>
              <a:tabLst/>
              <a:defRPr/>
            </a:pPr>
            <a:endParaRPr kumimoji="0" lang="en-IN" sz="18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Calibri" panose="020F0502020204030204" pitchFamily="34" charset="0"/>
            </a:endParaRPr>
          </a:p>
          <a:p>
            <a:pPr marL="182880" marR="0" lvl="0" indent="-182880" algn="just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0BAD2"/>
              </a:buClr>
              <a:buSzTx/>
              <a:buFont typeface="Wingdings 2" pitchFamily="18" charset="2"/>
              <a:buNone/>
              <a:tabLst/>
              <a:defRPr/>
            </a:pPr>
            <a:endParaRPr kumimoji="0" lang="en-IN" sz="18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Calibri" panose="020F0502020204030204" pitchFamily="34" charset="0"/>
            </a:endParaRPr>
          </a:p>
          <a:p>
            <a:pPr marL="182880" marR="0" lvl="0" indent="-182880" algn="just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0BAD2"/>
              </a:buClr>
              <a:buSzTx/>
              <a:buFont typeface="Wingdings 2" pitchFamily="18" charset="2"/>
              <a:buNone/>
              <a:tabLst/>
              <a:defRPr/>
            </a:pPr>
            <a:endParaRPr kumimoji="0" lang="en-IN" sz="18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Calibri" panose="020F0502020204030204" pitchFamily="34" charset="0"/>
            </a:endParaRPr>
          </a:p>
          <a:p>
            <a:pPr marL="182880" marR="0" lvl="0" indent="-182880" algn="just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0BAD2"/>
              </a:buClr>
              <a:buSzTx/>
              <a:buFont typeface="Wingdings 2" pitchFamily="18" charset="2"/>
              <a:buNone/>
              <a:tabLst/>
              <a:defRPr/>
            </a:pPr>
            <a:endParaRPr kumimoji="0" lang="en-IN" sz="18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Calibri" panose="020F0502020204030204" pitchFamily="34" charset="0"/>
            </a:endParaRPr>
          </a:p>
          <a:p>
            <a:pPr marL="182880" marR="0" lvl="0" indent="-182880" algn="just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0BAD2"/>
              </a:buClr>
              <a:buSzTx/>
              <a:buFont typeface="Wingdings 2" pitchFamily="18" charset="2"/>
              <a:buNone/>
              <a:tabLst/>
              <a:defRPr/>
            </a:pPr>
            <a:endParaRPr kumimoji="0" lang="en-IN" sz="18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Calibri" panose="020F0502020204030204" pitchFamily="34" charset="0"/>
            </a:endParaRPr>
          </a:p>
          <a:p>
            <a:pPr marL="182880" marR="0" lvl="0" indent="-182880" algn="just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0BAD2"/>
              </a:buClr>
              <a:buSzTx/>
              <a:buFont typeface="Wingdings 2" pitchFamily="18" charset="2"/>
              <a:buNone/>
              <a:tabLst/>
              <a:defRPr/>
            </a:pPr>
            <a:endParaRPr lang="en-IN" sz="1800" kern="1200" dirty="0">
              <a:latin typeface="Cambria" panose="02040503050406030204" pitchFamily="18" charset="0"/>
              <a:ea typeface="Cambria" panose="02040503050406030204" pitchFamily="18" charset="0"/>
              <a:cs typeface="Calibri" panose="020F0502020204030204" pitchFamily="34" charset="0"/>
            </a:endParaRPr>
          </a:p>
          <a:p>
            <a:pPr marL="182880" marR="0" lvl="0" indent="-182880" algn="just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0BAD2"/>
              </a:buClr>
              <a:buSzTx/>
              <a:buFont typeface="Wingdings 2" pitchFamily="18" charset="2"/>
              <a:buNone/>
              <a:tabLst/>
              <a:defRPr/>
            </a:pPr>
            <a:endParaRPr kumimoji="0" lang="en-IN" sz="18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Calibri" panose="020F0502020204030204" pitchFamily="34" charset="0"/>
            </a:endParaRPr>
          </a:p>
          <a:p>
            <a:pPr marL="182880" marR="0" lvl="0" indent="-182880" algn="just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0BAD2"/>
              </a:buClr>
              <a:buSzTx/>
              <a:buFont typeface="Wingdings 2" pitchFamily="18" charset="2"/>
              <a:buNone/>
              <a:tabLst/>
              <a:defRPr/>
            </a:pPr>
            <a:endParaRPr lang="en-IN" sz="1800" kern="1200" dirty="0">
              <a:latin typeface="Cambria" panose="02040503050406030204" pitchFamily="18" charset="0"/>
              <a:ea typeface="Cambria" panose="02040503050406030204" pitchFamily="18" charset="0"/>
              <a:cs typeface="Calibri" panose="020F0502020204030204" pitchFamily="34" charset="0"/>
            </a:endParaRPr>
          </a:p>
          <a:p>
            <a:pPr marL="182880" marR="0" lvl="0" indent="-182880" algn="just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0BAD2"/>
              </a:buClr>
              <a:buSzTx/>
              <a:buFont typeface="Wingdings 2" pitchFamily="18" charset="2"/>
              <a:buNone/>
              <a:tabLst/>
              <a:defRPr/>
            </a:pPr>
            <a:r>
              <a:rPr kumimoji="0" lang="en-IN" sz="18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move (2, A, C, B)</a:t>
            </a:r>
          </a:p>
          <a:p>
            <a:pPr marL="182880" marR="0" lvl="0" indent="-182880" algn="just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0BAD2"/>
              </a:buClr>
              <a:buSzTx/>
              <a:buFont typeface="Wingdings 2" pitchFamily="18" charset="2"/>
              <a:buNone/>
              <a:tabLst/>
              <a:defRPr/>
            </a:pPr>
            <a:r>
              <a:rPr kumimoji="0" lang="en-IN" sz="18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		</a:t>
            </a:r>
          </a:p>
          <a:p>
            <a:pPr marL="182880" marR="0" lvl="0" indent="-182880" algn="just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0BAD2"/>
              </a:buClr>
              <a:buSzTx/>
              <a:buFont typeface="Wingdings 2" pitchFamily="18" charset="2"/>
              <a:buNone/>
              <a:tabLst/>
              <a:defRPr/>
            </a:pPr>
            <a:r>
              <a:rPr kumimoji="0" lang="en-IN" sz="18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		move (1, A, B, C);	</a:t>
            </a:r>
            <a:r>
              <a:rPr kumimoji="0" lang="en-IN" sz="18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  <a:sym typeface="Wingdings" pitchFamily="2" charset="2"/>
              </a:rPr>
              <a:t> [A B]</a:t>
            </a:r>
            <a:endParaRPr kumimoji="0" lang="en-IN" sz="18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Calibri" panose="020F0502020204030204" pitchFamily="34" charset="0"/>
            </a:endParaRPr>
          </a:p>
          <a:p>
            <a:pPr marL="182880" marR="0" lvl="0" indent="-182880" algn="just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0BAD2"/>
              </a:buClr>
              <a:buSzTx/>
              <a:buFont typeface="Wingdings 2" pitchFamily="18" charset="2"/>
              <a:buNone/>
              <a:tabLst/>
              <a:defRPr/>
            </a:pPr>
            <a:r>
              <a:rPr kumimoji="0" lang="en-IN" sz="18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		move (1, A, C, B);	 [A</a:t>
            </a:r>
            <a:r>
              <a:rPr kumimoji="0" lang="en-IN" sz="18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  <a:sym typeface="Wingdings" pitchFamily="2" charset="2"/>
              </a:rPr>
              <a:t> C]</a:t>
            </a:r>
            <a:endParaRPr kumimoji="0" lang="en-IN" sz="18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Calibri" panose="020F0502020204030204" pitchFamily="34" charset="0"/>
            </a:endParaRPr>
          </a:p>
          <a:p>
            <a:pPr marL="182880" marR="0" lvl="0" indent="-182880" algn="just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0BAD2"/>
              </a:buClr>
              <a:buSzTx/>
              <a:buFont typeface="Wingdings 2" pitchFamily="18" charset="2"/>
              <a:buNone/>
              <a:tabLst/>
              <a:defRPr/>
            </a:pPr>
            <a:r>
              <a:rPr kumimoji="0" lang="en-IN" sz="18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		move (1, B, C, A);	 [B </a:t>
            </a:r>
            <a:r>
              <a:rPr kumimoji="0" lang="en-IN" sz="18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  <a:sym typeface="Wingdings" pitchFamily="2" charset="2"/>
              </a:rPr>
              <a:t> C]</a:t>
            </a:r>
            <a:endParaRPr kumimoji="0" lang="en-IN" sz="18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Calibri" panose="020F0502020204030204" pitchFamily="34" charset="0"/>
            </a:endParaRPr>
          </a:p>
        </p:txBody>
      </p:sp>
      <p:pic>
        <p:nvPicPr>
          <p:cNvPr id="6" name="Picture 2" descr="Math Forum: Ask Dr. Math FAQ: Tower of Hanoi">
            <a:extLst>
              <a:ext uri="{FF2B5EF4-FFF2-40B4-BE49-F238E27FC236}">
                <a16:creationId xmlns:a16="http://schemas.microsoft.com/office/drawing/2014/main" id="{E45D8BEA-A49C-2CC8-F009-5344442981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165585" y="1354339"/>
            <a:ext cx="6717675" cy="201818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9396692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21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39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63" y="4750"/>
            <a:ext cx="9134475" cy="5133975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26"/>
          <p:cNvSpPr txBox="1"/>
          <p:nvPr/>
        </p:nvSpPr>
        <p:spPr>
          <a:xfrm>
            <a:off x="312077" y="880252"/>
            <a:ext cx="6023410" cy="1661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n-IN" sz="4800" b="1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Stack Definition &amp; Concepts</a:t>
            </a:r>
          </a:p>
        </p:txBody>
      </p:sp>
      <p:pic>
        <p:nvPicPr>
          <p:cNvPr id="225" name="Google Shape;225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63438" y="148588"/>
            <a:ext cx="1495425" cy="37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8" y="4750"/>
            <a:ext cx="9134475" cy="513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7418" y="0"/>
            <a:ext cx="9151418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63438" y="148588"/>
            <a:ext cx="1495425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5"/>
          <p:cNvSpPr txBox="1"/>
          <p:nvPr/>
        </p:nvSpPr>
        <p:spPr>
          <a:xfrm>
            <a:off x="184936" y="95413"/>
            <a:ext cx="72000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n-IN" sz="2300" b="1" dirty="0">
                <a:solidFill>
                  <a:srgbClr val="00A4B6"/>
                </a:solidFill>
                <a:latin typeface="Proxima Nova"/>
                <a:ea typeface="Proxima Nova"/>
                <a:cs typeface="Proxima Nova"/>
                <a:sym typeface="Proxima Nova"/>
              </a:rPr>
              <a:t>Tower of Hanoi</a:t>
            </a:r>
            <a:endParaRPr sz="2300" b="1" dirty="0">
              <a:solidFill>
                <a:srgbClr val="00A4B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62E0BF46-5ED7-4C6D-DD93-54BA235DFC58}"/>
              </a:ext>
            </a:extLst>
          </p:cNvPr>
          <p:cNvSpPr txBox="1">
            <a:spLocks/>
          </p:cNvSpPr>
          <p:nvPr/>
        </p:nvSpPr>
        <p:spPr>
          <a:xfrm>
            <a:off x="83079" y="784583"/>
            <a:ext cx="8882689" cy="64008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880" marR="0" lvl="0" indent="-182880" algn="just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0BAD2"/>
              </a:buClr>
              <a:buSzTx/>
              <a:buFont typeface="Wingdings 2" pitchFamily="18" charset="2"/>
              <a:buNone/>
              <a:tabLst/>
              <a:defRPr/>
            </a:pPr>
            <a:endParaRPr kumimoji="0" lang="en-IN" sz="2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493F018-09BF-025F-0668-6C6970E437D0}"/>
              </a:ext>
            </a:extLst>
          </p:cNvPr>
          <p:cNvSpPr txBox="1"/>
          <p:nvPr/>
        </p:nvSpPr>
        <p:spPr>
          <a:xfrm>
            <a:off x="178232" y="724876"/>
            <a:ext cx="8869577" cy="43581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2880" marR="0" lvl="0" indent="-182880" algn="just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0BAD2"/>
              </a:buClr>
              <a:buSzTx/>
              <a:buFont typeface="Wingdings 2" pitchFamily="18" charset="2"/>
              <a:buNone/>
              <a:tabLst/>
              <a:defRPr/>
            </a:pPr>
            <a:r>
              <a:rPr kumimoji="0" lang="en-IN" sz="18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If n = 3, means </a:t>
            </a:r>
            <a:r>
              <a:rPr kumimoji="0" lang="en-IN" sz="180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src</a:t>
            </a:r>
            <a:r>
              <a:rPr kumimoji="0" lang="en-IN" sz="18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 (A) is having 3 disks to be moved over destination (C) using spare (B)</a:t>
            </a:r>
          </a:p>
          <a:p>
            <a:pPr marL="182880" marR="0" lvl="0" indent="-182880" algn="just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0BAD2"/>
              </a:buClr>
              <a:buSzTx/>
              <a:buFont typeface="Wingdings 2" pitchFamily="18" charset="2"/>
              <a:buNone/>
              <a:tabLst/>
              <a:defRPr/>
            </a:pPr>
            <a:endParaRPr kumimoji="0" lang="en-IN" sz="18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Calibri" panose="020F0502020204030204" pitchFamily="34" charset="0"/>
            </a:endParaRPr>
          </a:p>
          <a:p>
            <a:pPr marL="182880" marR="0" lvl="0" indent="-182880" algn="just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0BAD2"/>
              </a:buClr>
              <a:buSzTx/>
              <a:buFont typeface="Wingdings 2" pitchFamily="18" charset="2"/>
              <a:buNone/>
              <a:tabLst/>
              <a:defRPr/>
            </a:pPr>
            <a:endParaRPr kumimoji="0" lang="en-IN" sz="18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Calibri" panose="020F0502020204030204" pitchFamily="34" charset="0"/>
            </a:endParaRPr>
          </a:p>
          <a:p>
            <a:pPr marL="182880" marR="0" lvl="0" indent="-182880" algn="just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0BAD2"/>
              </a:buClr>
              <a:buSzTx/>
              <a:buFont typeface="Wingdings 2" pitchFamily="18" charset="2"/>
              <a:buNone/>
              <a:tabLst/>
              <a:defRPr/>
            </a:pPr>
            <a:endParaRPr kumimoji="0" lang="en-IN" sz="18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Calibri" panose="020F0502020204030204" pitchFamily="34" charset="0"/>
            </a:endParaRPr>
          </a:p>
          <a:p>
            <a:pPr marL="182880" marR="0" lvl="0" indent="-182880" algn="just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0BAD2"/>
              </a:buClr>
              <a:buSzTx/>
              <a:buFont typeface="Wingdings 2" pitchFamily="18" charset="2"/>
              <a:buNone/>
              <a:tabLst/>
              <a:defRPr/>
            </a:pPr>
            <a:endParaRPr kumimoji="0" lang="en-IN" sz="18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Calibri" panose="020F0502020204030204" pitchFamily="34" charset="0"/>
            </a:endParaRPr>
          </a:p>
          <a:p>
            <a:pPr marL="182880" marR="0" lvl="0" indent="-182880" algn="just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0BAD2"/>
              </a:buClr>
              <a:buSzTx/>
              <a:buFont typeface="Wingdings 2" pitchFamily="18" charset="2"/>
              <a:buNone/>
              <a:tabLst/>
              <a:defRPr/>
            </a:pPr>
            <a:endParaRPr kumimoji="0" lang="en-IN" sz="18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Calibri" panose="020F0502020204030204" pitchFamily="34" charset="0"/>
            </a:endParaRPr>
          </a:p>
          <a:p>
            <a:pPr marL="182880" marR="0" lvl="0" indent="-182880" algn="just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0BAD2"/>
              </a:buClr>
              <a:buSzTx/>
              <a:buFont typeface="Wingdings 2" pitchFamily="18" charset="2"/>
              <a:buNone/>
              <a:tabLst/>
              <a:defRPr/>
            </a:pPr>
            <a:endParaRPr kumimoji="0" lang="en-IN" sz="18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Calibri" panose="020F0502020204030204" pitchFamily="34" charset="0"/>
            </a:endParaRPr>
          </a:p>
          <a:p>
            <a:pPr marL="182880" marR="0" lvl="0" indent="-182880" algn="just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0BAD2"/>
              </a:buClr>
              <a:buSzTx/>
              <a:buFont typeface="Wingdings 2" pitchFamily="18" charset="2"/>
              <a:buNone/>
              <a:tabLst/>
              <a:defRPr/>
            </a:pPr>
            <a:endParaRPr kumimoji="0" lang="en-IN" sz="200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+mn-cs"/>
            </a:endParaRPr>
          </a:p>
          <a:p>
            <a:pPr marL="182880" marR="0" lvl="0" indent="-182880" algn="just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0BAD2"/>
              </a:buClr>
              <a:buSzTx/>
              <a:buFont typeface="Wingdings 2" pitchFamily="18" charset="2"/>
              <a:buNone/>
              <a:tabLst/>
              <a:defRPr/>
            </a:pPr>
            <a:endParaRPr kumimoji="0" lang="en-IN" sz="180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+mn-cs"/>
            </a:endParaRPr>
          </a:p>
          <a:p>
            <a:pPr marL="182880" marR="0" lvl="0" indent="-182880" algn="just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0BAD2"/>
              </a:buClr>
              <a:buSzTx/>
              <a:buFont typeface="Wingdings 2" pitchFamily="18" charset="2"/>
              <a:buNone/>
              <a:tabLst/>
              <a:defRPr/>
            </a:pPr>
            <a:r>
              <a:rPr kumimoji="0" lang="en-IN" sz="180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move (3, A, C, B)</a:t>
            </a:r>
          </a:p>
          <a:p>
            <a:pPr marL="182880" marR="0" lvl="0" indent="-182880" algn="just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0BAD2"/>
              </a:buClr>
              <a:buSzTx/>
              <a:buFont typeface="Wingdings 2" pitchFamily="18" charset="2"/>
              <a:buNone/>
              <a:tabLst/>
              <a:defRPr/>
            </a:pPr>
            <a:r>
              <a:rPr kumimoji="0" lang="en-IN" sz="18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						move (1, A, C, B); 	[A</a:t>
            </a:r>
            <a:r>
              <a:rPr kumimoji="0" lang="en-IN" sz="18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  <a:sym typeface="Wingdings" pitchFamily="2" charset="2"/>
              </a:rPr>
              <a:t>C]</a:t>
            </a:r>
            <a:endParaRPr kumimoji="0" lang="en-IN" sz="18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+mn-cs"/>
            </a:endParaRPr>
          </a:p>
          <a:p>
            <a:pPr marL="182880" marR="0" lvl="0" indent="-182880" algn="just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0BAD2"/>
              </a:buClr>
              <a:buSzTx/>
              <a:buFont typeface="Wingdings 2" pitchFamily="18" charset="2"/>
              <a:buNone/>
              <a:tabLst/>
              <a:defRPr/>
            </a:pPr>
            <a:r>
              <a:rPr kumimoji="0" lang="en-IN" sz="18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		          move (2, A, B, C);		move (1, A, B, C);		[A</a:t>
            </a:r>
            <a:r>
              <a:rPr kumimoji="0" lang="en-IN" sz="18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  <a:sym typeface="Wingdings" pitchFamily="2" charset="2"/>
              </a:rPr>
              <a:t>B]</a:t>
            </a:r>
            <a:endParaRPr kumimoji="0" lang="en-IN" sz="18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+mn-cs"/>
            </a:endParaRPr>
          </a:p>
          <a:p>
            <a:pPr marL="182880" marR="0" lvl="0" indent="-182880" algn="just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0BAD2"/>
              </a:buClr>
              <a:buSzTx/>
              <a:buFont typeface="Wingdings 2" pitchFamily="18" charset="2"/>
              <a:buNone/>
              <a:tabLst/>
              <a:defRPr/>
            </a:pPr>
            <a:r>
              <a:rPr kumimoji="0" lang="en-IN" sz="18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						move (1, C, B, A);		[C</a:t>
            </a:r>
            <a:r>
              <a:rPr kumimoji="0" lang="en-IN" sz="18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  <a:sym typeface="Wingdings" pitchFamily="2" charset="2"/>
              </a:rPr>
              <a:t>B]</a:t>
            </a:r>
            <a:endParaRPr kumimoji="0" lang="en-IN" sz="18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+mn-cs"/>
            </a:endParaRPr>
          </a:p>
          <a:p>
            <a:pPr marL="182880" marR="0" lvl="0" indent="-182880" algn="just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0BAD2"/>
              </a:buClr>
              <a:buSzTx/>
              <a:buFont typeface="Wingdings 2" pitchFamily="18" charset="2"/>
              <a:buNone/>
              <a:tabLst/>
              <a:defRPr/>
            </a:pPr>
            <a:r>
              <a:rPr kumimoji="0" lang="en-IN" sz="18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		          move (1, A, C, B);	 	[A</a:t>
            </a:r>
            <a:r>
              <a:rPr kumimoji="0" lang="en-IN" sz="18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  <a:sym typeface="Wingdings" pitchFamily="2" charset="2"/>
              </a:rPr>
              <a:t> C]</a:t>
            </a:r>
          </a:p>
          <a:p>
            <a:pPr marL="182880" marR="0" lvl="0" indent="-182880" algn="just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0BAD2"/>
              </a:buClr>
              <a:buSzTx/>
              <a:buFont typeface="Wingdings 2" pitchFamily="18" charset="2"/>
              <a:buNone/>
              <a:tabLst/>
              <a:defRPr/>
            </a:pPr>
            <a:r>
              <a:rPr kumimoji="0" lang="en-IN" sz="18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						move (1, B, A, C); 	[B</a:t>
            </a:r>
            <a:r>
              <a:rPr kumimoji="0" lang="en-IN" sz="18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  <a:sym typeface="Wingdings" pitchFamily="2" charset="2"/>
              </a:rPr>
              <a:t>A]</a:t>
            </a:r>
            <a:endParaRPr kumimoji="0" lang="en-IN" sz="18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+mn-cs"/>
            </a:endParaRPr>
          </a:p>
          <a:p>
            <a:pPr marL="182880" marR="0" lvl="0" indent="-182880" algn="just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0BAD2"/>
              </a:buClr>
              <a:buSzTx/>
              <a:buFont typeface="Wingdings 2" pitchFamily="18" charset="2"/>
              <a:buNone/>
              <a:tabLst/>
              <a:defRPr/>
            </a:pPr>
            <a:r>
              <a:rPr kumimoji="0" lang="en-IN" sz="18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		          move (2, B, C, A); 	 	move (1, B, C, A);		[B</a:t>
            </a:r>
            <a:r>
              <a:rPr kumimoji="0" lang="en-IN" sz="18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  <a:sym typeface="Wingdings" pitchFamily="2" charset="2"/>
              </a:rPr>
              <a:t>C]</a:t>
            </a:r>
            <a:endParaRPr kumimoji="0" lang="en-IN" sz="18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+mn-cs"/>
            </a:endParaRPr>
          </a:p>
          <a:p>
            <a:pPr marL="182880" marR="0" lvl="0" indent="-182880" algn="just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0BAD2"/>
              </a:buClr>
              <a:buSzTx/>
              <a:buFont typeface="Wingdings 2" pitchFamily="18" charset="2"/>
              <a:buNone/>
              <a:tabLst/>
              <a:defRPr/>
            </a:pPr>
            <a:r>
              <a:rPr kumimoji="0" lang="en-IN" sz="18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						move (1, A, C, B); 	[A</a:t>
            </a:r>
            <a:r>
              <a:rPr kumimoji="0" lang="en-IN" sz="18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  <a:sym typeface="Wingdings" pitchFamily="2" charset="2"/>
              </a:rPr>
              <a:t>C]</a:t>
            </a:r>
            <a:endParaRPr kumimoji="0" lang="en-IN" sz="12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Calibri" panose="020F0502020204030204" pitchFamily="34" charset="0"/>
            </a:endParaRPr>
          </a:p>
        </p:txBody>
      </p:sp>
      <p:pic>
        <p:nvPicPr>
          <p:cNvPr id="3" name="Picture 2" descr="Math Forum: Ask Dr. Math FAQ: Tower of Hanoi">
            <a:extLst>
              <a:ext uri="{FF2B5EF4-FFF2-40B4-BE49-F238E27FC236}">
                <a16:creationId xmlns:a16="http://schemas.microsoft.com/office/drawing/2014/main" id="{0491F7BC-B871-071F-30B5-CA0A83C8EF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956741" y="1111410"/>
            <a:ext cx="6154409" cy="1880056"/>
          </a:xfrm>
          <a:prstGeom prst="rect">
            <a:avLst/>
          </a:prstGeom>
          <a:noFill/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53D2D26-D936-F9C3-2430-2B239717A466}"/>
              </a:ext>
            </a:extLst>
          </p:cNvPr>
          <p:cNvCxnSpPr/>
          <p:nvPr/>
        </p:nvCxnSpPr>
        <p:spPr>
          <a:xfrm flipV="1">
            <a:off x="3565087" y="3395734"/>
            <a:ext cx="1064525" cy="30025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BE8F4D8-6791-C4D0-1597-2D77E2847A26}"/>
              </a:ext>
            </a:extLst>
          </p:cNvPr>
          <p:cNvCxnSpPr/>
          <p:nvPr/>
        </p:nvCxnSpPr>
        <p:spPr>
          <a:xfrm flipV="1">
            <a:off x="3551439" y="3674588"/>
            <a:ext cx="1078173" cy="2729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37A1A14-B58F-8D86-3136-BB408A98C999}"/>
              </a:ext>
            </a:extLst>
          </p:cNvPr>
          <p:cNvCxnSpPr>
            <a:cxnSpLocks/>
          </p:cNvCxnSpPr>
          <p:nvPr/>
        </p:nvCxnSpPr>
        <p:spPr>
          <a:xfrm>
            <a:off x="3551439" y="3695984"/>
            <a:ext cx="1078173" cy="27885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8880E10-DA47-D400-53A2-2841F407E941}"/>
              </a:ext>
            </a:extLst>
          </p:cNvPr>
          <p:cNvCxnSpPr>
            <a:cxnSpLocks/>
          </p:cNvCxnSpPr>
          <p:nvPr/>
        </p:nvCxnSpPr>
        <p:spPr>
          <a:xfrm flipV="1">
            <a:off x="3529335" y="4375452"/>
            <a:ext cx="1100277" cy="27392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1436BF7-93DA-AE7A-C52F-AF6A3F812C5A}"/>
              </a:ext>
            </a:extLst>
          </p:cNvPr>
          <p:cNvCxnSpPr/>
          <p:nvPr/>
        </p:nvCxnSpPr>
        <p:spPr>
          <a:xfrm flipV="1">
            <a:off x="3515687" y="4627983"/>
            <a:ext cx="1078173" cy="2729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680BD23-2390-CB63-3D55-599C0C8817B0}"/>
              </a:ext>
            </a:extLst>
          </p:cNvPr>
          <p:cNvCxnSpPr>
            <a:cxnSpLocks/>
          </p:cNvCxnSpPr>
          <p:nvPr/>
        </p:nvCxnSpPr>
        <p:spPr>
          <a:xfrm>
            <a:off x="3515687" y="4649379"/>
            <a:ext cx="1105469" cy="27885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153918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Google Shape;23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39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63" y="4750"/>
            <a:ext cx="9134475" cy="513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63438" y="148588"/>
            <a:ext cx="1495425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681B4C3-A655-3DF8-0C46-F4245930F0CF}"/>
              </a:ext>
            </a:extLst>
          </p:cNvPr>
          <p:cNvSpPr txBox="1"/>
          <p:nvPr/>
        </p:nvSpPr>
        <p:spPr>
          <a:xfrm rot="20350206">
            <a:off x="5253926" y="2154265"/>
            <a:ext cx="142584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b="1" dirty="0">
                <a:solidFill>
                  <a:srgbClr val="00B0F0"/>
                </a:solidFill>
                <a:latin typeface="Comic Sans MS" panose="030F0702030302020204" pitchFamily="66" charset="0"/>
              </a:rPr>
              <a:t>Thank</a:t>
            </a:r>
          </a:p>
          <a:p>
            <a:pPr algn="ctr"/>
            <a:r>
              <a:rPr lang="en-IN" sz="3200" b="1" dirty="0">
                <a:solidFill>
                  <a:srgbClr val="00B0F0"/>
                </a:solidFill>
                <a:latin typeface="Comic Sans MS" panose="030F0702030302020204" pitchFamily="66" charset="0"/>
              </a:rPr>
              <a:t>You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8" y="4750"/>
            <a:ext cx="9134475" cy="513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7418" y="0"/>
            <a:ext cx="9151418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63438" y="148588"/>
            <a:ext cx="1495425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5"/>
          <p:cNvSpPr txBox="1"/>
          <p:nvPr/>
        </p:nvSpPr>
        <p:spPr>
          <a:xfrm>
            <a:off x="184936" y="95413"/>
            <a:ext cx="72000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n-IN" sz="2300" b="1" dirty="0">
                <a:solidFill>
                  <a:srgbClr val="00A4B6"/>
                </a:solidFill>
                <a:latin typeface="Proxima Nova"/>
                <a:ea typeface="Proxima Nova"/>
                <a:cs typeface="Proxima Nova"/>
                <a:sym typeface="Proxima Nova"/>
              </a:rPr>
              <a:t>Stack Definitions </a:t>
            </a:r>
            <a:r>
              <a:rPr lang="en-IN" sz="2300" b="1">
                <a:solidFill>
                  <a:srgbClr val="00A4B6"/>
                </a:solidFill>
                <a:latin typeface="Proxima Nova"/>
                <a:ea typeface="Proxima Nova"/>
                <a:cs typeface="Proxima Nova"/>
                <a:sym typeface="Proxima Nova"/>
              </a:rPr>
              <a:t>&amp; Concepts</a:t>
            </a:r>
            <a:endParaRPr sz="2300" b="1" dirty="0">
              <a:solidFill>
                <a:srgbClr val="00A4B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1" name="Google Shape;71;p15"/>
          <p:cNvSpPr txBox="1"/>
          <p:nvPr/>
        </p:nvSpPr>
        <p:spPr>
          <a:xfrm>
            <a:off x="97474" y="706751"/>
            <a:ext cx="7066987" cy="42402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65113" lvl="0" indent="-265113" algn="just">
              <a:lnSpc>
                <a:spcPct val="114000"/>
              </a:lnSpc>
              <a:spcBef>
                <a:spcPts val="1000"/>
              </a:spcBef>
              <a:buClr>
                <a:srgbClr val="B84742"/>
              </a:buClr>
              <a:buFont typeface="Wingdings 3" panose="05040102010807070707" pitchFamily="18" charset="2"/>
              <a:buChar char=""/>
            </a:pPr>
            <a:r>
              <a:rPr lang="en-IN" sz="1800" kern="1200" dirty="0">
                <a:solidFill>
                  <a:srgbClr val="21212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A linear list which allows insertion and deletion of an element at one end only is called </a:t>
            </a:r>
            <a:r>
              <a:rPr lang="en-IN" sz="1800" b="1" i="1" kern="1200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stack</a:t>
            </a:r>
            <a:r>
              <a:rPr lang="en-IN" sz="1800" kern="1200" dirty="0">
                <a:solidFill>
                  <a:srgbClr val="21212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.</a:t>
            </a:r>
          </a:p>
          <a:p>
            <a:pPr marL="265113" lvl="0" indent="-265113" algn="just">
              <a:lnSpc>
                <a:spcPct val="114000"/>
              </a:lnSpc>
              <a:spcBef>
                <a:spcPts val="1000"/>
              </a:spcBef>
              <a:buClr>
                <a:srgbClr val="B84742"/>
              </a:buClr>
              <a:buFont typeface="Wingdings 3" panose="05040102010807070707" pitchFamily="18" charset="2"/>
              <a:buChar char=""/>
            </a:pPr>
            <a:r>
              <a:rPr lang="en-IN" sz="1800" kern="1200" dirty="0">
                <a:solidFill>
                  <a:srgbClr val="21212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The insertion operation is called as </a:t>
            </a:r>
            <a:r>
              <a:rPr lang="en-IN" sz="1800" b="1" i="1" kern="1200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PUSH</a:t>
            </a:r>
            <a:r>
              <a:rPr lang="en-IN" sz="1800" kern="1200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</a:t>
            </a:r>
            <a:r>
              <a:rPr lang="en-IN" sz="1800" kern="1200" dirty="0">
                <a:solidFill>
                  <a:srgbClr val="21212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and deletion operation as </a:t>
            </a:r>
            <a:r>
              <a:rPr lang="en-IN" sz="1800" b="1" i="1" kern="1200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POP</a:t>
            </a:r>
            <a:r>
              <a:rPr lang="en-IN" sz="1800" kern="1200" dirty="0">
                <a:solidFill>
                  <a:srgbClr val="21212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.</a:t>
            </a:r>
          </a:p>
          <a:p>
            <a:pPr marL="265113" lvl="0" indent="-265113" algn="just">
              <a:lnSpc>
                <a:spcPct val="114000"/>
              </a:lnSpc>
              <a:spcBef>
                <a:spcPts val="1000"/>
              </a:spcBef>
              <a:buClr>
                <a:srgbClr val="B84742"/>
              </a:buClr>
              <a:buFont typeface="Wingdings 3" panose="05040102010807070707" pitchFamily="18" charset="2"/>
              <a:buChar char=""/>
            </a:pPr>
            <a:r>
              <a:rPr lang="en-IN" sz="1800" kern="1200" dirty="0">
                <a:solidFill>
                  <a:srgbClr val="21212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The most accessible elements in stack is known as </a:t>
            </a:r>
            <a:r>
              <a:rPr lang="en-IN" sz="1800" b="1" i="1" kern="1200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top</a:t>
            </a:r>
            <a:r>
              <a:rPr lang="en-IN" sz="1800" kern="1200" dirty="0">
                <a:solidFill>
                  <a:srgbClr val="21212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.</a:t>
            </a:r>
          </a:p>
          <a:p>
            <a:pPr marL="265113" lvl="0" indent="-265113" algn="just">
              <a:lnSpc>
                <a:spcPct val="114000"/>
              </a:lnSpc>
              <a:spcBef>
                <a:spcPts val="1000"/>
              </a:spcBef>
              <a:buClr>
                <a:srgbClr val="B84742"/>
              </a:buClr>
              <a:buFont typeface="Wingdings 3" panose="05040102010807070707" pitchFamily="18" charset="2"/>
              <a:buChar char=""/>
            </a:pPr>
            <a:r>
              <a:rPr lang="en-IN" sz="1800" kern="1200" dirty="0">
                <a:solidFill>
                  <a:srgbClr val="21212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The elements can only be removed in the opposite orders from that in which they were added to the stack.</a:t>
            </a:r>
          </a:p>
          <a:p>
            <a:pPr marL="265113" lvl="0" indent="-265113" algn="just">
              <a:lnSpc>
                <a:spcPct val="114000"/>
              </a:lnSpc>
              <a:spcBef>
                <a:spcPts val="1000"/>
              </a:spcBef>
              <a:buClr>
                <a:srgbClr val="B84742"/>
              </a:buClr>
              <a:buFont typeface="Wingdings 3" panose="05040102010807070707" pitchFamily="18" charset="2"/>
              <a:buChar char=""/>
            </a:pPr>
            <a:r>
              <a:rPr lang="en-IN" sz="1800" kern="1200" dirty="0">
                <a:solidFill>
                  <a:srgbClr val="21212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Such a linear list is referred to as a </a:t>
            </a:r>
            <a:r>
              <a:rPr lang="en-IN" sz="1800" b="1" i="1" kern="1200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LIFO (Last In First Out) </a:t>
            </a:r>
            <a:r>
              <a:rPr lang="en-IN" sz="1800" kern="1200" dirty="0">
                <a:solidFill>
                  <a:srgbClr val="21212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list.</a:t>
            </a:r>
          </a:p>
          <a:p>
            <a:pPr marL="265113" lvl="0" indent="-265113" algn="just">
              <a:lnSpc>
                <a:spcPct val="114000"/>
              </a:lnSpc>
              <a:spcBef>
                <a:spcPts val="1000"/>
              </a:spcBef>
              <a:buClr>
                <a:srgbClr val="B84742"/>
              </a:buClr>
              <a:buFont typeface="Wingdings 3" panose="05040102010807070707" pitchFamily="18" charset="2"/>
              <a:buChar char=""/>
            </a:pPr>
            <a:r>
              <a:rPr lang="en-IN" sz="1800" kern="1200" dirty="0">
                <a:solidFill>
                  <a:srgbClr val="21212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A pointer TOP keeps track of the top element in the stack. </a:t>
            </a:r>
          </a:p>
          <a:p>
            <a:pPr marL="265113" lvl="0" indent="-265113" algn="just">
              <a:lnSpc>
                <a:spcPct val="114000"/>
              </a:lnSpc>
              <a:spcBef>
                <a:spcPts val="1000"/>
              </a:spcBef>
              <a:buClr>
                <a:srgbClr val="B84742"/>
              </a:buClr>
              <a:buFont typeface="Wingdings 3" panose="05040102010807070707" pitchFamily="18" charset="2"/>
              <a:buChar char=""/>
            </a:pPr>
            <a:r>
              <a:rPr lang="en-IN" sz="1800" kern="1200" dirty="0">
                <a:solidFill>
                  <a:srgbClr val="21212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Initially, when the </a:t>
            </a:r>
            <a:r>
              <a:rPr lang="en-IN" sz="1800" b="1" i="1" kern="1200" dirty="0">
                <a:solidFill>
                  <a:srgbClr val="21212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stack is empty</a:t>
            </a:r>
            <a:r>
              <a:rPr lang="en-IN" sz="1800" kern="1200" dirty="0">
                <a:solidFill>
                  <a:srgbClr val="21212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, </a:t>
            </a:r>
            <a:r>
              <a:rPr lang="en-IN" sz="1800" b="1" kern="1200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TOP</a:t>
            </a:r>
            <a:r>
              <a:rPr lang="en-IN" sz="1800" kern="1200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</a:t>
            </a:r>
            <a:r>
              <a:rPr lang="en-IN" sz="1800" kern="1200" dirty="0">
                <a:solidFill>
                  <a:srgbClr val="21212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has a value of </a:t>
            </a:r>
            <a:r>
              <a:rPr lang="en-IN" sz="1800" b="1" i="1" kern="1200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“-1”</a:t>
            </a:r>
            <a:r>
              <a:rPr lang="en-IN" sz="1800" kern="1200" dirty="0">
                <a:solidFill>
                  <a:srgbClr val="21212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46BBFA9-A5D3-21D1-4976-62E141D19C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64461" y="1145592"/>
            <a:ext cx="1975296" cy="2852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0925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8" y="4750"/>
            <a:ext cx="9134475" cy="513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7418" y="0"/>
            <a:ext cx="9151418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63438" y="148588"/>
            <a:ext cx="1495425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5"/>
          <p:cNvSpPr txBox="1"/>
          <p:nvPr/>
        </p:nvSpPr>
        <p:spPr>
          <a:xfrm>
            <a:off x="184936" y="95413"/>
            <a:ext cx="72000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n-IN" sz="2300" b="1" dirty="0">
                <a:solidFill>
                  <a:srgbClr val="00A4B6"/>
                </a:solidFill>
                <a:latin typeface="Proxima Nova"/>
                <a:ea typeface="Proxima Nova"/>
                <a:cs typeface="Proxima Nova"/>
                <a:sym typeface="Proxima Nova"/>
              </a:rPr>
              <a:t>Stack Definitions </a:t>
            </a:r>
            <a:r>
              <a:rPr lang="en-IN" sz="2300" b="1">
                <a:solidFill>
                  <a:srgbClr val="00A4B6"/>
                </a:solidFill>
                <a:latin typeface="Proxima Nova"/>
                <a:ea typeface="Proxima Nova"/>
                <a:cs typeface="Proxima Nova"/>
                <a:sym typeface="Proxima Nova"/>
              </a:rPr>
              <a:t>&amp; Concepts</a:t>
            </a:r>
            <a:endParaRPr sz="2300" b="1" dirty="0">
              <a:solidFill>
                <a:srgbClr val="00A4B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1" name="Google Shape;71;p15"/>
          <p:cNvSpPr txBox="1"/>
          <p:nvPr/>
        </p:nvSpPr>
        <p:spPr>
          <a:xfrm>
            <a:off x="95381" y="602992"/>
            <a:ext cx="8945787" cy="1704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65113" indent="-265113" algn="just" defTabSz="914400" eaLnBrk="1" fontAlgn="auto" latinLnBrk="0" hangingPunct="1">
              <a:lnSpc>
                <a:spcPct val="114000"/>
              </a:lnSpc>
              <a:spcBef>
                <a:spcPts val="1000"/>
              </a:spcBef>
              <a:buClr>
                <a:srgbClr val="B84742"/>
              </a:buClr>
              <a:buSzTx/>
              <a:buFont typeface="Wingdings 3" panose="05040102010807070707" pitchFamily="18" charset="2"/>
              <a:buChar char=""/>
              <a:tabLst/>
              <a:defRPr/>
            </a:pPr>
            <a:r>
              <a:rPr lang="en-IN" sz="1800" kern="1200" dirty="0">
                <a:solidFill>
                  <a:srgbClr val="21212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Every </a:t>
            </a:r>
            <a:r>
              <a:rPr lang="en-IN" sz="1800" b="1" i="1" kern="1200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stack </a:t>
            </a:r>
            <a:r>
              <a:rPr lang="en-IN" sz="1800" kern="1200" dirty="0">
                <a:solidFill>
                  <a:srgbClr val="21212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has a variable </a:t>
            </a:r>
            <a:r>
              <a:rPr lang="en-IN" sz="1800" b="1" i="1" kern="1200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TOP</a:t>
            </a:r>
            <a:r>
              <a:rPr lang="en-IN" sz="1800" kern="1200" dirty="0">
                <a:solidFill>
                  <a:srgbClr val="21212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which is used to store the address of the topmost element of the stack.</a:t>
            </a:r>
          </a:p>
          <a:p>
            <a:pPr marL="265113" indent="-265113" algn="just" defTabSz="914400" eaLnBrk="1" fontAlgn="auto" latinLnBrk="0" hangingPunct="1">
              <a:lnSpc>
                <a:spcPct val="114000"/>
              </a:lnSpc>
              <a:spcBef>
                <a:spcPts val="1000"/>
              </a:spcBef>
              <a:buClr>
                <a:srgbClr val="B84742"/>
              </a:buClr>
              <a:buSzTx/>
              <a:buFont typeface="Wingdings 3" panose="05040102010807070707" pitchFamily="18" charset="2"/>
              <a:buChar char=""/>
              <a:tabLst/>
              <a:defRPr/>
            </a:pPr>
            <a:r>
              <a:rPr lang="en-IN" sz="1800" kern="1200" dirty="0">
                <a:solidFill>
                  <a:srgbClr val="21212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Another variable </a:t>
            </a:r>
            <a:r>
              <a:rPr lang="en-IN" sz="1800" b="1" i="1" kern="1200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MAX</a:t>
            </a:r>
            <a:r>
              <a:rPr lang="en-IN" sz="1800" kern="1200" dirty="0">
                <a:solidFill>
                  <a:srgbClr val="21212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which is used to store the maximum number of elements that stack can hold.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B0897BA-4BA9-6F6C-A052-F932B4048E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2583" y="2149790"/>
            <a:ext cx="5228585" cy="26194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9AC88E3-C116-605A-1D7D-F649D71FDC59}"/>
              </a:ext>
            </a:extLst>
          </p:cNvPr>
          <p:cNvSpPr txBox="1"/>
          <p:nvPr/>
        </p:nvSpPr>
        <p:spPr>
          <a:xfrm>
            <a:off x="102832" y="2307274"/>
            <a:ext cx="3864436" cy="1067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5113" lvl="1" indent="-265113" algn="just">
              <a:lnSpc>
                <a:spcPct val="114000"/>
              </a:lnSpc>
              <a:spcBef>
                <a:spcPts val="1000"/>
              </a:spcBef>
              <a:buClr>
                <a:srgbClr val="B84742"/>
              </a:buClr>
              <a:buFont typeface="Wingdings 3" panose="05040102010807070707" pitchFamily="18" charset="2"/>
              <a:buChar char=""/>
              <a:defRPr/>
            </a:pPr>
            <a:r>
              <a:rPr lang="en-IN" sz="1800" kern="1200" dirty="0">
                <a:solidFill>
                  <a:srgbClr val="21212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If TOP = -1 then stack is Empty.</a:t>
            </a:r>
          </a:p>
          <a:p>
            <a:pPr marL="265113" lvl="1" indent="-265113" algn="just">
              <a:lnSpc>
                <a:spcPct val="114000"/>
              </a:lnSpc>
              <a:spcBef>
                <a:spcPts val="1000"/>
              </a:spcBef>
              <a:buClr>
                <a:srgbClr val="B84742"/>
              </a:buClr>
              <a:buFont typeface="Wingdings 3" panose="05040102010807070707" pitchFamily="18" charset="2"/>
              <a:buChar char=""/>
              <a:defRPr/>
            </a:pPr>
            <a:r>
              <a:rPr lang="en-IN" sz="1800" kern="1200" dirty="0">
                <a:solidFill>
                  <a:srgbClr val="21212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If TOP = MAX – 1 then stack is Full.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183193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8" y="4750"/>
            <a:ext cx="9134475" cy="513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7418" y="0"/>
            <a:ext cx="9151418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63438" y="148588"/>
            <a:ext cx="1495425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5"/>
          <p:cNvSpPr txBox="1"/>
          <p:nvPr/>
        </p:nvSpPr>
        <p:spPr>
          <a:xfrm>
            <a:off x="184936" y="95413"/>
            <a:ext cx="72000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n-IN" sz="2300" b="1" dirty="0">
                <a:solidFill>
                  <a:srgbClr val="00A4B6"/>
                </a:solidFill>
                <a:latin typeface="Proxima Nova"/>
                <a:ea typeface="Proxima Nova"/>
                <a:cs typeface="Proxima Nova"/>
                <a:sym typeface="Proxima Nova"/>
              </a:rPr>
              <a:t>Function: PUSH (S, TOP, X)</a:t>
            </a:r>
            <a:endParaRPr sz="2300" b="1" dirty="0">
              <a:solidFill>
                <a:srgbClr val="00A4B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E6AA8859-1C2C-A407-402F-B7459DA1A841}"/>
              </a:ext>
            </a:extLst>
          </p:cNvPr>
          <p:cNvSpPr txBox="1">
            <a:spLocks/>
          </p:cNvSpPr>
          <p:nvPr/>
        </p:nvSpPr>
        <p:spPr>
          <a:xfrm>
            <a:off x="75522" y="689158"/>
            <a:ext cx="8925356" cy="43589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114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114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114000"/>
              </a:lnSpc>
              <a:spcBef>
                <a:spcPts val="10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114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114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5113" marR="0" lvl="0" indent="-265113" algn="just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84742"/>
              </a:buClr>
              <a:buSzTx/>
              <a:buFont typeface="Wingdings 3" panose="05040102010807070707" pitchFamily="18" charset="2"/>
              <a:buChar char=""/>
              <a:tabLst/>
              <a:defRPr/>
            </a:pPr>
            <a:r>
              <a: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rPr>
              <a:t>This procedure inserts an element </a:t>
            </a:r>
            <a:r>
              <a:rPr kumimoji="0" lang="en-IN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rPr>
              <a:t>X</a:t>
            </a:r>
            <a:r>
              <a: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rPr>
              <a:t> to the top of a stack.</a:t>
            </a:r>
          </a:p>
          <a:p>
            <a:pPr marL="265113" marR="0" lvl="0" indent="-265113" algn="just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84742"/>
              </a:buClr>
              <a:buSzTx/>
              <a:buFont typeface="Wingdings 3" panose="05040102010807070707" pitchFamily="18" charset="2"/>
              <a:buChar char=""/>
              <a:tabLst/>
              <a:defRPr/>
            </a:pPr>
            <a:r>
              <a: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rPr>
              <a:t>Stack is represented by a stack </a:t>
            </a:r>
            <a:r>
              <a:rPr kumimoji="0" lang="en-IN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rPr>
              <a:t>S</a:t>
            </a:r>
            <a:r>
              <a: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rPr>
              <a:t> containing </a:t>
            </a:r>
            <a:r>
              <a:rPr kumimoji="0" lang="en-IN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rPr>
              <a:t>N</a:t>
            </a:r>
            <a:r>
              <a: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rPr>
              <a:t> elements.</a:t>
            </a:r>
          </a:p>
          <a:p>
            <a:pPr marL="265113" marR="0" lvl="0" indent="-265113" algn="just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84742"/>
              </a:buClr>
              <a:buSzTx/>
              <a:buFont typeface="Wingdings 3" panose="05040102010807070707" pitchFamily="18" charset="2"/>
              <a:buChar char=""/>
              <a:tabLst/>
              <a:defRPr/>
            </a:pPr>
            <a:r>
              <a: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rPr>
              <a:t>A pointer </a:t>
            </a:r>
            <a:r>
              <a:rPr kumimoji="0" lang="en-IN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rPr>
              <a:t>TOP</a:t>
            </a:r>
            <a:r>
              <a: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rPr>
              <a:t>represents the top element in the stack.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1FBFB1B-13F5-08A2-2EFC-B6EC40BC3A89}"/>
              </a:ext>
            </a:extLst>
          </p:cNvPr>
          <p:cNvSpPr txBox="1"/>
          <p:nvPr/>
        </p:nvSpPr>
        <p:spPr>
          <a:xfrm>
            <a:off x="75521" y="2053279"/>
            <a:ext cx="4743175" cy="2862322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>
            <a:noFill/>
          </a:ln>
          <a:effectLst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srgbClr val="1D6FA9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</a:rPr>
              <a:t>1. [Check for stack overflow]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</a:rPr>
              <a:t>	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1D6FA9">
                    <a:lumMod val="75000"/>
                  </a:srgbClr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</a:rPr>
              <a:t>If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</a:rPr>
              <a:t> 	TOP ≥ N-1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</a:rPr>
              <a:t>	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1D6FA9">
                    <a:lumMod val="75000"/>
                  </a:srgbClr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</a:rPr>
              <a:t>Then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</a:rPr>
              <a:t> 	write (‘STACK OVERFLOW’)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</a:rPr>
              <a:t>		Return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srgbClr val="1D6FA9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</a:rPr>
              <a:t>2. [Increment TOP]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</a:rPr>
              <a:t>	TOP ← TOP + 1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srgbClr val="1D6FA9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</a:rPr>
              <a:t>3. [Insert Element]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</a:rPr>
              <a:t>	S[TOP] ← X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srgbClr val="1D6FA9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</a:rPr>
              <a:t>4. [Finished]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</a:rPr>
              <a:t>	Return</a:t>
            </a:r>
          </a:p>
        </p:txBody>
      </p:sp>
      <p:sp>
        <p:nvSpPr>
          <p:cNvPr id="26" name="Freeform 5">
            <a:extLst>
              <a:ext uri="{FF2B5EF4-FFF2-40B4-BE49-F238E27FC236}">
                <a16:creationId xmlns:a16="http://schemas.microsoft.com/office/drawing/2014/main" id="{3755E919-B2F1-28A9-5AA2-F390184B67F0}"/>
              </a:ext>
            </a:extLst>
          </p:cNvPr>
          <p:cNvSpPr/>
          <p:nvPr/>
        </p:nvSpPr>
        <p:spPr>
          <a:xfrm>
            <a:off x="8114746" y="2796149"/>
            <a:ext cx="762000" cy="1027023"/>
          </a:xfrm>
          <a:custGeom>
            <a:avLst/>
            <a:gdLst>
              <a:gd name="connsiteX0" fmla="*/ 0 w 762000"/>
              <a:gd name="connsiteY0" fmla="*/ 0 h 1447800"/>
              <a:gd name="connsiteX1" fmla="*/ 0 w 762000"/>
              <a:gd name="connsiteY1" fmla="*/ 1447800 h 1447800"/>
              <a:gd name="connsiteX2" fmla="*/ 762000 w 762000"/>
              <a:gd name="connsiteY2" fmla="*/ 1447800 h 1447800"/>
              <a:gd name="connsiteX3" fmla="*/ 762000 w 762000"/>
              <a:gd name="connsiteY3" fmla="*/ 38100 h 144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62000" h="1447800">
                <a:moveTo>
                  <a:pt x="0" y="0"/>
                </a:moveTo>
                <a:lnTo>
                  <a:pt x="0" y="1447800"/>
                </a:lnTo>
                <a:lnTo>
                  <a:pt x="762000" y="1447800"/>
                </a:lnTo>
                <a:lnTo>
                  <a:pt x="762000" y="38100"/>
                </a:lnTo>
              </a:path>
            </a:pathLst>
          </a:custGeom>
          <a:noFill/>
          <a:ln w="38100" cap="flat" cmpd="sng" algn="ctr">
            <a:solidFill>
              <a:srgbClr val="90909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+mn-c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F65C0D0-982A-99B0-4654-DC01D6A19BF2}"/>
              </a:ext>
            </a:extLst>
          </p:cNvPr>
          <p:cNvSpPr txBox="1"/>
          <p:nvPr/>
        </p:nvSpPr>
        <p:spPr>
          <a:xfrm>
            <a:off x="8248310" y="3863498"/>
            <a:ext cx="4948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Tx/>
              <a:buFontTx/>
              <a:buNone/>
            </a:pPr>
            <a:r>
              <a:rPr lang="en-IN" sz="1600" b="1" kern="1200" dirty="0">
                <a:solidFill>
                  <a:srgbClr val="1D6FA9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S</a:t>
            </a:r>
            <a:endParaRPr lang="en-US" sz="1600" b="1" kern="1200" dirty="0">
              <a:solidFill>
                <a:srgbClr val="1D6FA9"/>
              </a:solidFill>
              <a:latin typeface="Cambria" panose="02040503050406030204" pitchFamily="18" charset="0"/>
              <a:ea typeface="Cambria" panose="02040503050406030204" pitchFamily="18" charset="0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A2D112A-5D4B-2B01-792F-1ECD632244CD}"/>
              </a:ext>
            </a:extLst>
          </p:cNvPr>
          <p:cNvSpPr txBox="1"/>
          <p:nvPr/>
        </p:nvSpPr>
        <p:spPr>
          <a:xfrm>
            <a:off x="4829569" y="2053279"/>
            <a:ext cx="26128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Tx/>
              <a:buFontTx/>
              <a:buNone/>
            </a:pPr>
            <a:r>
              <a:rPr lang="en-IN" b="1" kern="1200" dirty="0">
                <a:solidFill>
                  <a:srgbClr val="1D6FA9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Stack is empty, TOP = -1, N=3</a:t>
            </a:r>
            <a:endParaRPr lang="en-US" b="1" kern="1200" dirty="0">
              <a:solidFill>
                <a:srgbClr val="1D6FA9"/>
              </a:solidFill>
              <a:latin typeface="Cambria" panose="02040503050406030204" pitchFamily="18" charset="0"/>
              <a:ea typeface="Cambria" panose="02040503050406030204" pitchFamily="18" charset="0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9AF777B-D60C-23D2-16A1-757CEB71BFFB}"/>
              </a:ext>
            </a:extLst>
          </p:cNvPr>
          <p:cNvSpPr txBox="1"/>
          <p:nvPr/>
        </p:nvSpPr>
        <p:spPr>
          <a:xfrm>
            <a:off x="4815119" y="2571737"/>
            <a:ext cx="15934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Tx/>
              <a:buFontTx/>
              <a:buNone/>
            </a:pPr>
            <a:r>
              <a:rPr lang="en-IN" b="1" kern="1200" dirty="0">
                <a:solidFill>
                  <a:srgbClr val="1D6FA9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PUSH(S, TOP, 10)</a:t>
            </a:r>
            <a:endParaRPr lang="en-US" b="1" kern="1200" dirty="0">
              <a:solidFill>
                <a:srgbClr val="1D6FA9"/>
              </a:solidFill>
              <a:latin typeface="Cambria" panose="02040503050406030204" pitchFamily="18" charset="0"/>
              <a:ea typeface="Cambria" panose="02040503050406030204" pitchFamily="18" charset="0"/>
              <a:cs typeface="+mn-c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F990885-B038-FA55-B972-35C2206BDC3C}"/>
              </a:ext>
            </a:extLst>
          </p:cNvPr>
          <p:cNvSpPr txBox="1"/>
          <p:nvPr/>
        </p:nvSpPr>
        <p:spPr>
          <a:xfrm>
            <a:off x="6781674" y="3491832"/>
            <a:ext cx="914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buClrTx/>
              <a:buFontTx/>
              <a:buNone/>
            </a:pPr>
            <a:r>
              <a:rPr lang="en-IN" sz="1600" kern="1200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TOP = 0</a:t>
            </a:r>
            <a:endParaRPr lang="en-US" sz="1600" kern="1200" dirty="0">
              <a:solidFill>
                <a:prstClr val="black"/>
              </a:solidFill>
              <a:latin typeface="Cambria" panose="02040503050406030204" pitchFamily="18" charset="0"/>
              <a:ea typeface="Cambria" panose="02040503050406030204" pitchFamily="18" charset="0"/>
              <a:cs typeface="+mn-cs"/>
            </a:endParaRP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CA95A58-4D6D-9586-6904-8BB330DAC4AA}"/>
              </a:ext>
            </a:extLst>
          </p:cNvPr>
          <p:cNvCxnSpPr>
            <a:stCxn id="30" idx="3"/>
          </p:cNvCxnSpPr>
          <p:nvPr/>
        </p:nvCxnSpPr>
        <p:spPr>
          <a:xfrm>
            <a:off x="7696074" y="3661109"/>
            <a:ext cx="418672" cy="15389"/>
          </a:xfrm>
          <a:prstGeom prst="straightConnector1">
            <a:avLst/>
          </a:prstGeom>
          <a:noFill/>
          <a:ln w="28575" cap="flat" cmpd="sng" algn="ctr">
            <a:solidFill>
              <a:srgbClr val="C00000"/>
            </a:solidFill>
            <a:prstDash val="solid"/>
            <a:miter lim="800000"/>
            <a:tailEnd type="arrow"/>
          </a:ln>
          <a:effectLst/>
        </p:spPr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61F47DFB-14CC-4D82-ECA8-DDF63C12114E}"/>
              </a:ext>
            </a:extLst>
          </p:cNvPr>
          <p:cNvSpPr/>
          <p:nvPr/>
        </p:nvSpPr>
        <p:spPr>
          <a:xfrm>
            <a:off x="8114746" y="3509276"/>
            <a:ext cx="762000" cy="322460"/>
          </a:xfrm>
          <a:prstGeom prst="rect">
            <a:avLst/>
          </a:prstGeom>
          <a:solidFill>
            <a:srgbClr val="909090"/>
          </a:solidFill>
          <a:ln w="12700" cap="flat" cmpd="sng" algn="ctr">
            <a:solidFill>
              <a:srgbClr val="909090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10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+mn-cs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E37945D-F73C-88E0-BAA3-F702AA1BBCB0}"/>
              </a:ext>
            </a:extLst>
          </p:cNvPr>
          <p:cNvSpPr txBox="1"/>
          <p:nvPr/>
        </p:nvSpPr>
        <p:spPr>
          <a:xfrm>
            <a:off x="4827152" y="3056673"/>
            <a:ext cx="15934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Tx/>
              <a:buFontTx/>
              <a:buNone/>
            </a:pPr>
            <a:r>
              <a:rPr lang="en-IN" b="1" kern="1200" dirty="0">
                <a:solidFill>
                  <a:srgbClr val="1D6FA9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PUSH(S, TOP, 8)</a:t>
            </a:r>
            <a:endParaRPr lang="en-US" b="1" kern="1200" dirty="0">
              <a:solidFill>
                <a:srgbClr val="1D6FA9"/>
              </a:solidFill>
              <a:latin typeface="Cambria" panose="02040503050406030204" pitchFamily="18" charset="0"/>
              <a:ea typeface="Cambria" panose="02040503050406030204" pitchFamily="18" charset="0"/>
              <a:cs typeface="+mn-cs"/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204EC4A-2A2F-E47E-587D-58128E82AE74}"/>
              </a:ext>
            </a:extLst>
          </p:cNvPr>
          <p:cNvGrpSpPr/>
          <p:nvPr/>
        </p:nvGrpSpPr>
        <p:grpSpPr>
          <a:xfrm>
            <a:off x="6705474" y="3145936"/>
            <a:ext cx="1409272" cy="338554"/>
            <a:chOff x="6400800" y="5486400"/>
            <a:chExt cx="1409272" cy="338554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D50BF71A-8A3B-2C4E-7E91-4465FEA44659}"/>
                </a:ext>
              </a:extLst>
            </p:cNvPr>
            <p:cNvSpPr txBox="1"/>
            <p:nvPr/>
          </p:nvSpPr>
          <p:spPr>
            <a:xfrm>
              <a:off x="6400800" y="5486400"/>
              <a:ext cx="9906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rPr>
                <a:t>TOP = 1</a:t>
              </a: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endParaRP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6F3467EB-C18E-B24A-7A68-0FC079F5A019}"/>
                </a:ext>
              </a:extLst>
            </p:cNvPr>
            <p:cNvCxnSpPr>
              <a:stCxn id="35" idx="3"/>
            </p:cNvCxnSpPr>
            <p:nvPr/>
          </p:nvCxnSpPr>
          <p:spPr>
            <a:xfrm>
              <a:off x="7391400" y="5655677"/>
              <a:ext cx="418672" cy="15389"/>
            </a:xfrm>
            <a:prstGeom prst="straightConnector1">
              <a:avLst/>
            </a:prstGeom>
            <a:noFill/>
            <a:ln w="28575" cap="flat" cmpd="sng" algn="ctr">
              <a:solidFill>
                <a:srgbClr val="C00000"/>
              </a:solidFill>
              <a:prstDash val="solid"/>
              <a:miter lim="800000"/>
              <a:tailEnd type="arrow"/>
            </a:ln>
            <a:effectLst/>
          </p:spPr>
        </p:cxnSp>
      </p:grpSp>
      <p:sp>
        <p:nvSpPr>
          <p:cNvPr id="37" name="Rectangle 36">
            <a:extLst>
              <a:ext uri="{FF2B5EF4-FFF2-40B4-BE49-F238E27FC236}">
                <a16:creationId xmlns:a16="http://schemas.microsoft.com/office/drawing/2014/main" id="{CCA9A82B-F9D3-6D1B-29BB-78C85BD76927}"/>
              </a:ext>
            </a:extLst>
          </p:cNvPr>
          <p:cNvSpPr/>
          <p:nvPr/>
        </p:nvSpPr>
        <p:spPr>
          <a:xfrm>
            <a:off x="8114746" y="3145936"/>
            <a:ext cx="762000" cy="345896"/>
          </a:xfrm>
          <a:prstGeom prst="rect">
            <a:avLst/>
          </a:prstGeom>
          <a:solidFill>
            <a:srgbClr val="909090"/>
          </a:solidFill>
          <a:ln w="12700" cap="flat" cmpd="sng" algn="ctr">
            <a:solidFill>
              <a:srgbClr val="909090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8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+mn-cs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E775E28-8E7F-71BC-8DA4-96BE24CBAF53}"/>
              </a:ext>
            </a:extLst>
          </p:cNvPr>
          <p:cNvSpPr txBox="1"/>
          <p:nvPr/>
        </p:nvSpPr>
        <p:spPr>
          <a:xfrm>
            <a:off x="4834912" y="3571288"/>
            <a:ext cx="15934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Tx/>
              <a:buFontTx/>
              <a:buNone/>
            </a:pPr>
            <a:r>
              <a:rPr lang="en-IN" b="1" kern="1200" dirty="0">
                <a:solidFill>
                  <a:srgbClr val="1D6FA9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PUSH(S, TOP, -5)</a:t>
            </a:r>
            <a:endParaRPr lang="en-US" b="1" kern="1200" dirty="0">
              <a:solidFill>
                <a:srgbClr val="1D6FA9"/>
              </a:solidFill>
              <a:latin typeface="Cambria" panose="02040503050406030204" pitchFamily="18" charset="0"/>
              <a:ea typeface="Cambria" panose="02040503050406030204" pitchFamily="18" charset="0"/>
              <a:cs typeface="+mn-cs"/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6A7B3ECA-4139-AAF6-CDAE-A5D326632BD9}"/>
              </a:ext>
            </a:extLst>
          </p:cNvPr>
          <p:cNvGrpSpPr/>
          <p:nvPr/>
        </p:nvGrpSpPr>
        <p:grpSpPr>
          <a:xfrm>
            <a:off x="6667374" y="2796149"/>
            <a:ext cx="1447372" cy="338554"/>
            <a:chOff x="6362700" y="5136613"/>
            <a:chExt cx="1447372" cy="338554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A19888A4-E01D-6E9F-C760-A26BDEF990CD}"/>
                </a:ext>
              </a:extLst>
            </p:cNvPr>
            <p:cNvSpPr txBox="1"/>
            <p:nvPr/>
          </p:nvSpPr>
          <p:spPr>
            <a:xfrm>
              <a:off x="6362700" y="5136613"/>
              <a:ext cx="10287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rPr>
                <a:t>TOP = 2</a:t>
              </a: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endParaRP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DD846A0A-FB6A-B103-0FA2-FE834A84636F}"/>
                </a:ext>
              </a:extLst>
            </p:cNvPr>
            <p:cNvCxnSpPr>
              <a:stCxn id="40" idx="3"/>
            </p:cNvCxnSpPr>
            <p:nvPr/>
          </p:nvCxnSpPr>
          <p:spPr>
            <a:xfrm>
              <a:off x="7391400" y="5305890"/>
              <a:ext cx="418672" cy="15389"/>
            </a:xfrm>
            <a:prstGeom prst="straightConnector1">
              <a:avLst/>
            </a:prstGeom>
            <a:noFill/>
            <a:ln w="28575" cap="flat" cmpd="sng" algn="ctr">
              <a:solidFill>
                <a:srgbClr val="C00000"/>
              </a:solidFill>
              <a:prstDash val="solid"/>
              <a:miter lim="800000"/>
              <a:tailEnd type="arrow"/>
            </a:ln>
            <a:effectLst/>
          </p:spPr>
        </p:cxnSp>
      </p:grpSp>
      <p:sp>
        <p:nvSpPr>
          <p:cNvPr id="42" name="Rectangle 41">
            <a:extLst>
              <a:ext uri="{FF2B5EF4-FFF2-40B4-BE49-F238E27FC236}">
                <a16:creationId xmlns:a16="http://schemas.microsoft.com/office/drawing/2014/main" id="{5C65E873-F4D9-7351-BCCB-E6EF83618731}"/>
              </a:ext>
            </a:extLst>
          </p:cNvPr>
          <p:cNvSpPr/>
          <p:nvPr/>
        </p:nvSpPr>
        <p:spPr>
          <a:xfrm>
            <a:off x="8114746" y="2796150"/>
            <a:ext cx="762000" cy="349787"/>
          </a:xfrm>
          <a:prstGeom prst="rect">
            <a:avLst/>
          </a:prstGeom>
          <a:solidFill>
            <a:srgbClr val="909090"/>
          </a:solidFill>
          <a:ln w="12700" cap="flat" cmpd="sng" algn="ctr">
            <a:solidFill>
              <a:srgbClr val="909090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-5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+mn-cs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5FE8838-7062-49D8-0204-DAC7A0FB8173}"/>
              </a:ext>
            </a:extLst>
          </p:cNvPr>
          <p:cNvSpPr txBox="1"/>
          <p:nvPr/>
        </p:nvSpPr>
        <p:spPr>
          <a:xfrm>
            <a:off x="4827152" y="4085903"/>
            <a:ext cx="23902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Tx/>
              <a:buFontTx/>
              <a:buNone/>
            </a:pPr>
            <a:r>
              <a:rPr lang="en-IN" b="1" kern="1200" dirty="0">
                <a:solidFill>
                  <a:srgbClr val="1D6FA9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PUSH(S, TOP, 6)</a:t>
            </a:r>
            <a:endParaRPr lang="en-US" b="1" kern="1200" dirty="0">
              <a:solidFill>
                <a:srgbClr val="1D6FA9"/>
              </a:solidFill>
              <a:latin typeface="Cambria" panose="02040503050406030204" pitchFamily="18" charset="0"/>
              <a:ea typeface="Cambria" panose="02040503050406030204" pitchFamily="18" charset="0"/>
              <a:cs typeface="+mn-cs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FBAAC9C-CC99-6ACE-C4A4-66A6E7272B98}"/>
              </a:ext>
            </a:extLst>
          </p:cNvPr>
          <p:cNvSpPr txBox="1"/>
          <p:nvPr/>
        </p:nvSpPr>
        <p:spPr>
          <a:xfrm>
            <a:off x="4827152" y="4491711"/>
            <a:ext cx="1524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Tx/>
              <a:buFontTx/>
              <a:buNone/>
            </a:pPr>
            <a:r>
              <a:rPr lang="en-IN" sz="1600" b="1" kern="1200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Overflow</a:t>
            </a:r>
            <a:endParaRPr lang="en-US" sz="1600" b="1" kern="1200" dirty="0">
              <a:solidFill>
                <a:srgbClr val="C00000"/>
              </a:solidFill>
              <a:latin typeface="Cambria" panose="02040503050406030204" pitchFamily="18" charset="0"/>
              <a:ea typeface="Cambria" panose="02040503050406030204" pitchFamily="18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165268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8" y="4750"/>
            <a:ext cx="9134475" cy="513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7418" y="0"/>
            <a:ext cx="9151418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63438" y="148588"/>
            <a:ext cx="1495425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5"/>
          <p:cNvSpPr txBox="1"/>
          <p:nvPr/>
        </p:nvSpPr>
        <p:spPr>
          <a:xfrm>
            <a:off x="184936" y="95413"/>
            <a:ext cx="72000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n-IN" sz="2300" b="1" dirty="0">
                <a:solidFill>
                  <a:srgbClr val="00A4B6"/>
                </a:solidFill>
                <a:latin typeface="Proxima Nova"/>
                <a:ea typeface="Proxima Nova"/>
                <a:cs typeface="Proxima Nova"/>
                <a:sym typeface="Proxima Nova"/>
              </a:rPr>
              <a:t>Function: POP (S, TOP)</a:t>
            </a:r>
            <a:endParaRPr sz="2300" b="1" dirty="0">
              <a:solidFill>
                <a:srgbClr val="00A4B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30C44875-421B-CBA6-4D6C-97A5111A1D86}"/>
              </a:ext>
            </a:extLst>
          </p:cNvPr>
          <p:cNvSpPr txBox="1">
            <a:spLocks/>
          </p:cNvSpPr>
          <p:nvPr/>
        </p:nvSpPr>
        <p:spPr>
          <a:xfrm>
            <a:off x="115278" y="680567"/>
            <a:ext cx="11929641" cy="55905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114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114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114000"/>
              </a:lnSpc>
              <a:spcBef>
                <a:spcPts val="10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114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114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5113" marR="0" lvl="0" indent="-265113" algn="just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B84742"/>
              </a:buClr>
              <a:buSzTx/>
              <a:buFont typeface="Wingdings 3" panose="05040102010807070707" pitchFamily="18" charset="2"/>
              <a:buChar char=""/>
              <a:tabLst/>
              <a:defRPr/>
            </a:pPr>
            <a:r>
              <a: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rPr>
              <a:t>This function </a:t>
            </a:r>
            <a:r>
              <a:rPr kumimoji="0" lang="en-IN" sz="2000" b="1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rPr>
              <a:t>removes &amp; returns</a:t>
            </a:r>
            <a:r>
              <a: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rPr>
              <a:t> the top element from a stack.</a:t>
            </a:r>
          </a:p>
          <a:p>
            <a:pPr marL="265113" marR="0" lvl="0" indent="-265113" algn="just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B84742"/>
              </a:buClr>
              <a:buSzTx/>
              <a:buFont typeface="Wingdings 3" panose="05040102010807070707" pitchFamily="18" charset="2"/>
              <a:buChar char=""/>
              <a:tabLst/>
              <a:defRPr/>
            </a:pPr>
            <a:r>
              <a: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rPr>
              <a:t>Stack is represented by a stack </a:t>
            </a:r>
            <a:r>
              <a:rPr kumimoji="0" lang="en-IN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rPr>
              <a:t>S</a:t>
            </a:r>
            <a:r>
              <a: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rPr>
              <a:t>containing </a:t>
            </a:r>
            <a:r>
              <a:rPr kumimoji="0" lang="en-IN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rPr>
              <a:t>N</a:t>
            </a:r>
            <a:r>
              <a: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rPr>
              <a:t>elements.</a:t>
            </a:r>
          </a:p>
          <a:p>
            <a:pPr marL="265113" marR="0" lvl="0" indent="-265113" algn="just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B84742"/>
              </a:buClr>
              <a:buSzTx/>
              <a:buFont typeface="Wingdings 3" panose="05040102010807070707" pitchFamily="18" charset="2"/>
              <a:buChar char=""/>
              <a:tabLst/>
              <a:defRPr/>
            </a:pPr>
            <a:r>
              <a: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rPr>
              <a:t>A pointer </a:t>
            </a:r>
            <a:r>
              <a:rPr kumimoji="0" lang="en-IN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rPr>
              <a:t>TOP</a:t>
            </a:r>
            <a:r>
              <a: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rPr>
              <a:t>represents the top element in the stack. </a:t>
            </a:r>
          </a:p>
          <a:p>
            <a:pPr marL="265113" marR="0" lvl="0" indent="-265113" algn="just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B84742"/>
              </a:buClr>
              <a:buSzTx/>
              <a:buFont typeface="Wingdings 3" panose="05040102010807070707" pitchFamily="18" charset="2"/>
              <a:buChar char="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Roboto Condensed"/>
              <a:ea typeface="+mn-ea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72D19A5-1320-10AD-0235-BDED2A13BA2D}"/>
              </a:ext>
            </a:extLst>
          </p:cNvPr>
          <p:cNvSpPr txBox="1"/>
          <p:nvPr/>
        </p:nvSpPr>
        <p:spPr>
          <a:xfrm>
            <a:off x="242249" y="2154609"/>
            <a:ext cx="4902490" cy="2308324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>
            <a:noFill/>
          </a:ln>
          <a:effectLst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srgbClr val="1D6FA9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</a:rPr>
              <a:t>1. [Check for stack underflow]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</a:rPr>
              <a:t>	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1D6FA9">
                    <a:lumMod val="75000"/>
                  </a:srgbClr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</a:rPr>
              <a:t>If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</a:rPr>
              <a:t> 	TOP = -1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</a:rPr>
              <a:t>	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1D6FA9">
                    <a:lumMod val="75000"/>
                  </a:srgbClr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</a:rPr>
              <a:t>Then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</a:rPr>
              <a:t> 	write (‘STACK UNDERFLOW’)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</a:rPr>
              <a:t>		Return (0)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srgbClr val="1D6FA9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</a:rPr>
              <a:t>2. [Decrement TOP]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</a:rPr>
              <a:t>	TOP ← TOP - 1</a:t>
            </a:r>
          </a:p>
          <a:p>
            <a:pPr marL="450850" marR="0" lvl="0" indent="-4508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srgbClr val="1D6FA9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</a:rPr>
              <a:t>3. [Return former top element of stack]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</a:rPr>
              <a:t>	Return(S[TOP + 1])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4784256-B4A3-5CBD-DF40-76A007BF22A5}"/>
              </a:ext>
            </a:extLst>
          </p:cNvPr>
          <p:cNvGrpSpPr/>
          <p:nvPr/>
        </p:nvGrpSpPr>
        <p:grpSpPr>
          <a:xfrm>
            <a:off x="8124591" y="2514425"/>
            <a:ext cx="762000" cy="1233237"/>
            <a:chOff x="7815549" y="5290851"/>
            <a:chExt cx="762000" cy="1233237"/>
          </a:xfrm>
        </p:grpSpPr>
        <p:sp>
          <p:nvSpPr>
            <p:cNvPr id="27" name="Freeform 4">
              <a:extLst>
                <a:ext uri="{FF2B5EF4-FFF2-40B4-BE49-F238E27FC236}">
                  <a16:creationId xmlns:a16="http://schemas.microsoft.com/office/drawing/2014/main" id="{A1053417-AA2A-E1D3-0E3F-33F721F57969}"/>
                </a:ext>
              </a:extLst>
            </p:cNvPr>
            <p:cNvSpPr/>
            <p:nvPr/>
          </p:nvSpPr>
          <p:spPr>
            <a:xfrm>
              <a:off x="7815549" y="5290851"/>
              <a:ext cx="762000" cy="872784"/>
            </a:xfrm>
            <a:custGeom>
              <a:avLst/>
              <a:gdLst>
                <a:gd name="connsiteX0" fmla="*/ 0 w 762000"/>
                <a:gd name="connsiteY0" fmla="*/ 0 h 1447800"/>
                <a:gd name="connsiteX1" fmla="*/ 0 w 762000"/>
                <a:gd name="connsiteY1" fmla="*/ 1447800 h 1447800"/>
                <a:gd name="connsiteX2" fmla="*/ 762000 w 762000"/>
                <a:gd name="connsiteY2" fmla="*/ 1447800 h 1447800"/>
                <a:gd name="connsiteX3" fmla="*/ 762000 w 762000"/>
                <a:gd name="connsiteY3" fmla="*/ 38100 h 144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000" h="1447800">
                  <a:moveTo>
                    <a:pt x="0" y="0"/>
                  </a:moveTo>
                  <a:lnTo>
                    <a:pt x="0" y="1447800"/>
                  </a:lnTo>
                  <a:lnTo>
                    <a:pt x="762000" y="1447800"/>
                  </a:lnTo>
                  <a:lnTo>
                    <a:pt x="762000" y="38100"/>
                  </a:lnTo>
                </a:path>
              </a:pathLst>
            </a:custGeom>
            <a:noFill/>
            <a:ln w="38100" cap="flat" cmpd="sng" algn="ctr">
              <a:solidFill>
                <a:srgbClr val="90909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 Condensed"/>
                <a:ea typeface="+mn-ea"/>
                <a:cs typeface="+mn-cs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299AC44-1563-A1C7-002C-2FDE5CDA1088}"/>
                </a:ext>
              </a:extLst>
            </p:cNvPr>
            <p:cNvSpPr txBox="1"/>
            <p:nvPr/>
          </p:nvSpPr>
          <p:spPr>
            <a:xfrm>
              <a:off x="7932506" y="6154756"/>
              <a:ext cx="4948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1D6FA9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rPr>
                <a:t>S</a:t>
              </a: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1D6FA9"/>
                </a:solidFill>
                <a:effectLst/>
                <a:uLnTx/>
                <a:uFillTx/>
                <a:latin typeface="Roboto Condensed"/>
                <a:ea typeface="+mn-ea"/>
                <a:cs typeface="+mn-cs"/>
              </a:endParaRPr>
            </a:p>
          </p:txBody>
        </p: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D9322895-39A8-3C5C-BDA5-5BB951580331}"/>
              </a:ext>
            </a:extLst>
          </p:cNvPr>
          <p:cNvSpPr/>
          <p:nvPr/>
        </p:nvSpPr>
        <p:spPr>
          <a:xfrm>
            <a:off x="8124591" y="3090973"/>
            <a:ext cx="762000" cy="287356"/>
          </a:xfrm>
          <a:prstGeom prst="rect">
            <a:avLst/>
          </a:prstGeom>
          <a:solidFill>
            <a:srgbClr val="909090"/>
          </a:solidFill>
          <a:ln w="12700" cap="flat" cmpd="sng" algn="ctr">
            <a:solidFill>
              <a:srgbClr val="909090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10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Condensed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86C40B5-6DEF-3DDC-B286-81B3E195475E}"/>
              </a:ext>
            </a:extLst>
          </p:cNvPr>
          <p:cNvSpPr/>
          <p:nvPr/>
        </p:nvSpPr>
        <p:spPr>
          <a:xfrm>
            <a:off x="8124591" y="2797190"/>
            <a:ext cx="762000" cy="287356"/>
          </a:xfrm>
          <a:prstGeom prst="rect">
            <a:avLst/>
          </a:prstGeom>
          <a:solidFill>
            <a:srgbClr val="909090"/>
          </a:solidFill>
          <a:ln w="12700" cap="flat" cmpd="sng" algn="ctr">
            <a:solidFill>
              <a:srgbClr val="909090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8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Condensed"/>
              <a:ea typeface="+mn-ea"/>
              <a:cs typeface="+mn-c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F1C4720-3F0A-2A70-C8EC-44ED72F02AE9}"/>
              </a:ext>
            </a:extLst>
          </p:cNvPr>
          <p:cNvSpPr/>
          <p:nvPr/>
        </p:nvSpPr>
        <p:spPr>
          <a:xfrm>
            <a:off x="8124591" y="2514424"/>
            <a:ext cx="762000" cy="287356"/>
          </a:xfrm>
          <a:prstGeom prst="rect">
            <a:avLst/>
          </a:prstGeom>
          <a:solidFill>
            <a:srgbClr val="909090"/>
          </a:solidFill>
          <a:ln w="12700" cap="flat" cmpd="sng" algn="ctr">
            <a:solidFill>
              <a:srgbClr val="909090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-5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Condensed"/>
              <a:ea typeface="+mn-ea"/>
              <a:cs typeface="+mn-cs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B37A7F8-C09B-6E71-3C47-2AF5FDB2AA42}"/>
              </a:ext>
            </a:extLst>
          </p:cNvPr>
          <p:cNvSpPr txBox="1"/>
          <p:nvPr/>
        </p:nvSpPr>
        <p:spPr>
          <a:xfrm>
            <a:off x="5212764" y="2132793"/>
            <a:ext cx="13824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Tx/>
              <a:buFontTx/>
              <a:buNone/>
            </a:pPr>
            <a:r>
              <a:rPr lang="en-IN" sz="1600" b="1" kern="1200" dirty="0">
                <a:solidFill>
                  <a:srgbClr val="1D6FA9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POP(S, TOP)</a:t>
            </a:r>
            <a:endParaRPr lang="en-US" sz="1600" b="1" kern="1200" dirty="0">
              <a:solidFill>
                <a:srgbClr val="1D6FA9"/>
              </a:solidFill>
              <a:latin typeface="Cambria" panose="02040503050406030204" pitchFamily="18" charset="0"/>
              <a:ea typeface="Cambria" panose="02040503050406030204" pitchFamily="18" charset="0"/>
              <a:cs typeface="+mn-cs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4584B05-0438-BE03-0C85-C8B485CB6C16}"/>
              </a:ext>
            </a:extLst>
          </p:cNvPr>
          <p:cNvSpPr txBox="1"/>
          <p:nvPr/>
        </p:nvSpPr>
        <p:spPr>
          <a:xfrm>
            <a:off x="6671742" y="2481373"/>
            <a:ext cx="1028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buClrTx/>
              <a:buFontTx/>
              <a:buNone/>
            </a:pPr>
            <a:r>
              <a:rPr lang="en-IN" sz="1800" kern="1200" dirty="0">
                <a:solidFill>
                  <a:prstClr val="black"/>
                </a:solidFill>
                <a:latin typeface="Roboto Condensed"/>
                <a:ea typeface="+mn-ea"/>
                <a:cs typeface="+mn-cs"/>
              </a:rPr>
              <a:t>TOP = 2</a:t>
            </a:r>
            <a:endParaRPr lang="en-US" sz="1800" kern="1200" dirty="0">
              <a:solidFill>
                <a:prstClr val="black"/>
              </a:solidFill>
              <a:latin typeface="Roboto Condensed"/>
              <a:ea typeface="+mn-ea"/>
              <a:cs typeface="+mn-cs"/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755FFA70-0042-31A2-BDDD-1A2116E066B2}"/>
              </a:ext>
            </a:extLst>
          </p:cNvPr>
          <p:cNvCxnSpPr>
            <a:stCxn id="33" idx="3"/>
          </p:cNvCxnSpPr>
          <p:nvPr/>
        </p:nvCxnSpPr>
        <p:spPr>
          <a:xfrm>
            <a:off x="7700442" y="2666039"/>
            <a:ext cx="418672" cy="0"/>
          </a:xfrm>
          <a:prstGeom prst="straightConnector1">
            <a:avLst/>
          </a:prstGeom>
          <a:noFill/>
          <a:ln w="28575" cap="flat" cmpd="sng" algn="ctr">
            <a:solidFill>
              <a:srgbClr val="C00000"/>
            </a:solidFill>
            <a:prstDash val="solid"/>
            <a:miter lim="800000"/>
            <a:tailEnd type="arrow"/>
          </a:ln>
          <a:effectLst/>
        </p:spPr>
      </p:cxnSp>
      <p:grpSp>
        <p:nvGrpSpPr>
          <p:cNvPr id="35" name="Group 34">
            <a:extLst>
              <a:ext uri="{FF2B5EF4-FFF2-40B4-BE49-F238E27FC236}">
                <a16:creationId xmlns:a16="http://schemas.microsoft.com/office/drawing/2014/main" id="{BAA276BA-04BE-B1BA-0A32-4D8A8B4DCF9E}"/>
              </a:ext>
            </a:extLst>
          </p:cNvPr>
          <p:cNvGrpSpPr/>
          <p:nvPr/>
        </p:nvGrpSpPr>
        <p:grpSpPr>
          <a:xfrm>
            <a:off x="6709842" y="2753773"/>
            <a:ext cx="1409272" cy="369332"/>
            <a:chOff x="6400800" y="5486400"/>
            <a:chExt cx="1409272" cy="369332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1E95737-50D7-6F6C-8BE5-C1981FD3F826}"/>
                </a:ext>
              </a:extLst>
            </p:cNvPr>
            <p:cNvSpPr txBox="1"/>
            <p:nvPr/>
          </p:nvSpPr>
          <p:spPr>
            <a:xfrm>
              <a:off x="6400800" y="5486400"/>
              <a:ext cx="990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rPr>
                <a:t>TOP = 1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 Condensed"/>
                <a:ea typeface="+mn-ea"/>
                <a:cs typeface="+mn-cs"/>
              </a:endParaRP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1E95FBBD-E669-32E0-F64C-F867EF2A5D94}"/>
                </a:ext>
              </a:extLst>
            </p:cNvPr>
            <p:cNvCxnSpPr>
              <a:stCxn id="36" idx="3"/>
            </p:cNvCxnSpPr>
            <p:nvPr/>
          </p:nvCxnSpPr>
          <p:spPr>
            <a:xfrm>
              <a:off x="7391400" y="5671066"/>
              <a:ext cx="418672" cy="0"/>
            </a:xfrm>
            <a:prstGeom prst="straightConnector1">
              <a:avLst/>
            </a:prstGeom>
            <a:noFill/>
            <a:ln w="28575" cap="flat" cmpd="sng" algn="ctr">
              <a:solidFill>
                <a:srgbClr val="C00000"/>
              </a:solidFill>
              <a:prstDash val="solid"/>
              <a:miter lim="800000"/>
              <a:tailEnd type="arrow"/>
            </a:ln>
            <a:effectLst/>
          </p:spPr>
        </p:cxn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F4116CC1-28BA-AE7D-EB1D-8ED30648E8FD}"/>
              </a:ext>
            </a:extLst>
          </p:cNvPr>
          <p:cNvSpPr txBox="1"/>
          <p:nvPr/>
        </p:nvSpPr>
        <p:spPr>
          <a:xfrm>
            <a:off x="5232346" y="2687886"/>
            <a:ext cx="13824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Tx/>
              <a:buFontTx/>
              <a:buNone/>
            </a:pPr>
            <a:r>
              <a:rPr lang="en-IN" sz="1600" b="1" kern="1200" dirty="0">
                <a:solidFill>
                  <a:srgbClr val="1D6FA9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POP(S, TOP)</a:t>
            </a:r>
            <a:endParaRPr lang="en-US" sz="1600" b="1" kern="1200" dirty="0">
              <a:solidFill>
                <a:srgbClr val="1D6FA9"/>
              </a:solidFill>
              <a:latin typeface="Cambria" panose="02040503050406030204" pitchFamily="18" charset="0"/>
              <a:ea typeface="Cambria" panose="02040503050406030204" pitchFamily="18" charset="0"/>
              <a:cs typeface="+mn-cs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9FC6BCC-7853-6F89-9E0D-4A21F1B6F854}"/>
              </a:ext>
            </a:extLst>
          </p:cNvPr>
          <p:cNvSpPr txBox="1"/>
          <p:nvPr/>
        </p:nvSpPr>
        <p:spPr>
          <a:xfrm>
            <a:off x="6786042" y="3055869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buClrTx/>
              <a:buFontTx/>
              <a:buNone/>
            </a:pPr>
            <a:r>
              <a:rPr lang="en-IN" sz="1800" kern="1200" dirty="0">
                <a:solidFill>
                  <a:prstClr val="black"/>
                </a:solidFill>
                <a:latin typeface="Roboto Condensed"/>
                <a:ea typeface="+mn-ea"/>
                <a:cs typeface="+mn-cs"/>
              </a:rPr>
              <a:t>TOP = 0</a:t>
            </a:r>
            <a:endParaRPr lang="en-US" sz="1800" kern="1200" dirty="0">
              <a:solidFill>
                <a:prstClr val="black"/>
              </a:solidFill>
              <a:latin typeface="Roboto Condensed"/>
              <a:ea typeface="+mn-ea"/>
              <a:cs typeface="+mn-cs"/>
            </a:endParaRP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BFD58BDA-0BEE-2139-A9A5-497BE5AA0B25}"/>
              </a:ext>
            </a:extLst>
          </p:cNvPr>
          <p:cNvCxnSpPr>
            <a:stCxn id="39" idx="3"/>
          </p:cNvCxnSpPr>
          <p:nvPr/>
        </p:nvCxnSpPr>
        <p:spPr>
          <a:xfrm>
            <a:off x="7700442" y="3240535"/>
            <a:ext cx="418672" cy="0"/>
          </a:xfrm>
          <a:prstGeom prst="straightConnector1">
            <a:avLst/>
          </a:prstGeom>
          <a:noFill/>
          <a:ln w="28575" cap="flat" cmpd="sng" algn="ctr">
            <a:solidFill>
              <a:srgbClr val="C00000"/>
            </a:solidFill>
            <a:prstDash val="solid"/>
            <a:miter lim="800000"/>
            <a:tailEnd type="arrow"/>
          </a:ln>
          <a:effectLst/>
        </p:spPr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F39B7265-DF5D-7189-B6E8-0C1EDCBC3F2E}"/>
              </a:ext>
            </a:extLst>
          </p:cNvPr>
          <p:cNvSpPr txBox="1"/>
          <p:nvPr/>
        </p:nvSpPr>
        <p:spPr>
          <a:xfrm>
            <a:off x="5232346" y="3235762"/>
            <a:ext cx="13824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Tx/>
              <a:buFontTx/>
              <a:buNone/>
            </a:pPr>
            <a:r>
              <a:rPr lang="en-IN" sz="1600" b="1" kern="1200" dirty="0">
                <a:solidFill>
                  <a:srgbClr val="1D6FA9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POP(S, TOP)</a:t>
            </a:r>
            <a:endParaRPr lang="en-US" sz="1600" b="1" kern="1200" dirty="0">
              <a:solidFill>
                <a:srgbClr val="1D6FA9"/>
              </a:solidFill>
              <a:latin typeface="Cambria" panose="02040503050406030204" pitchFamily="18" charset="0"/>
              <a:ea typeface="Cambria" panose="02040503050406030204" pitchFamily="18" charset="0"/>
              <a:cs typeface="+mn-cs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2EC149C-FC13-B7F4-EBF3-F61D85FB9B55}"/>
              </a:ext>
            </a:extLst>
          </p:cNvPr>
          <p:cNvSpPr txBox="1"/>
          <p:nvPr/>
        </p:nvSpPr>
        <p:spPr>
          <a:xfrm>
            <a:off x="6709842" y="3387208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buClrTx/>
              <a:buFontTx/>
              <a:buNone/>
            </a:pPr>
            <a:r>
              <a:rPr lang="en-IN" sz="1800" kern="1200" dirty="0">
                <a:solidFill>
                  <a:prstClr val="black"/>
                </a:solidFill>
                <a:latin typeface="Roboto Condensed"/>
                <a:ea typeface="+mn-ea"/>
                <a:cs typeface="+mn-cs"/>
              </a:rPr>
              <a:t>TOP = -1</a:t>
            </a:r>
            <a:endParaRPr lang="en-US" sz="1800" kern="1200" dirty="0">
              <a:solidFill>
                <a:prstClr val="black"/>
              </a:solidFill>
              <a:latin typeface="Roboto Condensed"/>
              <a:ea typeface="+mn-ea"/>
              <a:cs typeface="+mn-cs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455B4EA-E5D8-E199-D807-1184AC43638A}"/>
              </a:ext>
            </a:extLst>
          </p:cNvPr>
          <p:cNvSpPr txBox="1"/>
          <p:nvPr/>
        </p:nvSpPr>
        <p:spPr>
          <a:xfrm>
            <a:off x="5267435" y="3783638"/>
            <a:ext cx="13824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Tx/>
              <a:buFontTx/>
              <a:buNone/>
            </a:pPr>
            <a:r>
              <a:rPr lang="en-IN" sz="1600" b="1" kern="1200" dirty="0">
                <a:solidFill>
                  <a:srgbClr val="1D6FA9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POP(S, TOP)</a:t>
            </a:r>
            <a:endParaRPr lang="en-US" sz="1600" b="1" kern="1200" dirty="0">
              <a:solidFill>
                <a:srgbClr val="1D6FA9"/>
              </a:solidFill>
              <a:latin typeface="Cambria" panose="02040503050406030204" pitchFamily="18" charset="0"/>
              <a:ea typeface="Cambria" panose="02040503050406030204" pitchFamily="18" charset="0"/>
              <a:cs typeface="+mn-cs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7A71282-2248-991B-4995-8217187348CC}"/>
              </a:ext>
            </a:extLst>
          </p:cNvPr>
          <p:cNvSpPr txBox="1"/>
          <p:nvPr/>
        </p:nvSpPr>
        <p:spPr>
          <a:xfrm>
            <a:off x="5267436" y="4331514"/>
            <a:ext cx="13824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Tx/>
              <a:buFontTx/>
              <a:buNone/>
            </a:pPr>
            <a:r>
              <a:rPr lang="en-IN" sz="1600" b="1" kern="1200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Underflow</a:t>
            </a:r>
            <a:endParaRPr lang="en-US" sz="1600" b="1" kern="1200" dirty="0">
              <a:solidFill>
                <a:srgbClr val="C00000"/>
              </a:solidFill>
              <a:latin typeface="Cambria" panose="02040503050406030204" pitchFamily="18" charset="0"/>
              <a:ea typeface="Cambria" panose="02040503050406030204" pitchFamily="18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874287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8" y="4750"/>
            <a:ext cx="9134475" cy="513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7418" y="0"/>
            <a:ext cx="9151418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63438" y="148588"/>
            <a:ext cx="1495425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5"/>
          <p:cNvSpPr txBox="1"/>
          <p:nvPr/>
        </p:nvSpPr>
        <p:spPr>
          <a:xfrm>
            <a:off x="184936" y="95413"/>
            <a:ext cx="72000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n-IN" sz="2300" b="1" dirty="0">
                <a:solidFill>
                  <a:srgbClr val="00A4B6"/>
                </a:solidFill>
                <a:latin typeface="Proxima Nova"/>
                <a:ea typeface="Proxima Nova"/>
                <a:cs typeface="Proxima Nova"/>
                <a:sym typeface="Proxima Nova"/>
              </a:rPr>
              <a:t>Function: PEEK/PEEP (S, TOP)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9EED75C2-6AE0-D5CE-7394-1986EC3E865F}"/>
              </a:ext>
            </a:extLst>
          </p:cNvPr>
          <p:cNvSpPr txBox="1">
            <a:spLocks/>
          </p:cNvSpPr>
          <p:nvPr/>
        </p:nvSpPr>
        <p:spPr>
          <a:xfrm>
            <a:off x="131180" y="696467"/>
            <a:ext cx="8837891" cy="55905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114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114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114000"/>
              </a:lnSpc>
              <a:spcBef>
                <a:spcPts val="10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114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114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5113" marR="0" lvl="0" indent="-265113" algn="just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B84742"/>
              </a:buClr>
              <a:buSzTx/>
              <a:buFont typeface="Wingdings 3" panose="05040102010807070707" pitchFamily="18" charset="2"/>
              <a:buChar char=""/>
              <a:tabLst/>
              <a:defRPr/>
            </a:pPr>
            <a:r>
              <a: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rPr>
              <a:t>This function returns the value from the </a:t>
            </a:r>
            <a:r>
              <a:rPr kumimoji="0" lang="en-IN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rPr>
              <a:t>TOP</a:t>
            </a:r>
            <a:r>
              <a: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rPr>
              <a:t>of the stack.  The element is not deleted by this function.</a:t>
            </a:r>
          </a:p>
          <a:p>
            <a:pPr marL="265113" marR="0" lvl="0" indent="-265113" algn="just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B84742"/>
              </a:buClr>
              <a:buSzTx/>
              <a:buFont typeface="Wingdings 3" panose="05040102010807070707" pitchFamily="18" charset="2"/>
              <a:buChar char=""/>
              <a:tabLst/>
              <a:defRPr/>
            </a:pPr>
            <a:r>
              <a: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rPr>
              <a:t>Stack is represented by a stack </a:t>
            </a:r>
            <a:r>
              <a:rPr kumimoji="0" lang="en-IN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rPr>
              <a:t>S</a:t>
            </a:r>
            <a:r>
              <a: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rPr>
              <a:t>containing </a:t>
            </a:r>
            <a:r>
              <a:rPr kumimoji="0" lang="en-IN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rPr>
              <a:t>N</a:t>
            </a:r>
            <a:r>
              <a: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rPr>
              <a:t>elements.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644031E-7473-A79D-C8B5-C3C8A37C6B2F}"/>
              </a:ext>
            </a:extLst>
          </p:cNvPr>
          <p:cNvSpPr txBox="1"/>
          <p:nvPr/>
        </p:nvSpPr>
        <p:spPr>
          <a:xfrm>
            <a:off x="210881" y="2280675"/>
            <a:ext cx="4957468" cy="1754326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>
            <a:noFill/>
          </a:ln>
          <a:effectLst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srgbClr val="1D6FA9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</a:rPr>
              <a:t>1. [Check for stack underflow]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</a:rPr>
              <a:t>	If 	TOP = -1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</a:rPr>
              <a:t>	Then 	write (‘STACK UNDERFLOW’)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</a:rPr>
              <a:t>		Return (0)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srgbClr val="1D6FA9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</a:rPr>
              <a:t>2. [Return element from top of the stack]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</a:rPr>
              <a:t>	Return(S[TOP])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5B85E0B-3AB6-FC16-6F76-D059FB2AF8B4}"/>
              </a:ext>
            </a:extLst>
          </p:cNvPr>
          <p:cNvGrpSpPr/>
          <p:nvPr/>
        </p:nvGrpSpPr>
        <p:grpSpPr>
          <a:xfrm>
            <a:off x="6662505" y="2389147"/>
            <a:ext cx="2285572" cy="1233237"/>
            <a:chOff x="6401228" y="4953000"/>
            <a:chExt cx="2285572" cy="1233237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3DA5BACE-7D08-7DF2-76CA-E4899DB82F58}"/>
                </a:ext>
              </a:extLst>
            </p:cNvPr>
            <p:cNvGrpSpPr/>
            <p:nvPr/>
          </p:nvGrpSpPr>
          <p:grpSpPr>
            <a:xfrm>
              <a:off x="7924800" y="4953000"/>
              <a:ext cx="762000" cy="1233237"/>
              <a:chOff x="7815549" y="5290851"/>
              <a:chExt cx="762000" cy="1233237"/>
            </a:xfrm>
          </p:grpSpPr>
          <p:sp>
            <p:nvSpPr>
              <p:cNvPr id="28" name="Freeform 5">
                <a:extLst>
                  <a:ext uri="{FF2B5EF4-FFF2-40B4-BE49-F238E27FC236}">
                    <a16:creationId xmlns:a16="http://schemas.microsoft.com/office/drawing/2014/main" id="{7522FD37-F531-F9EC-75E0-5306CF0C4AD6}"/>
                  </a:ext>
                </a:extLst>
              </p:cNvPr>
              <p:cNvSpPr/>
              <p:nvPr/>
            </p:nvSpPr>
            <p:spPr>
              <a:xfrm>
                <a:off x="7815549" y="5290851"/>
                <a:ext cx="762000" cy="872784"/>
              </a:xfrm>
              <a:custGeom>
                <a:avLst/>
                <a:gdLst>
                  <a:gd name="connsiteX0" fmla="*/ 0 w 762000"/>
                  <a:gd name="connsiteY0" fmla="*/ 0 h 1447800"/>
                  <a:gd name="connsiteX1" fmla="*/ 0 w 762000"/>
                  <a:gd name="connsiteY1" fmla="*/ 1447800 h 1447800"/>
                  <a:gd name="connsiteX2" fmla="*/ 762000 w 762000"/>
                  <a:gd name="connsiteY2" fmla="*/ 1447800 h 1447800"/>
                  <a:gd name="connsiteX3" fmla="*/ 762000 w 762000"/>
                  <a:gd name="connsiteY3" fmla="*/ 38100 h 1447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0" h="1447800">
                    <a:moveTo>
                      <a:pt x="0" y="0"/>
                    </a:moveTo>
                    <a:lnTo>
                      <a:pt x="0" y="1447800"/>
                    </a:lnTo>
                    <a:lnTo>
                      <a:pt x="762000" y="1447800"/>
                    </a:lnTo>
                    <a:lnTo>
                      <a:pt x="762000" y="38100"/>
                    </a:lnTo>
                  </a:path>
                </a:pathLst>
              </a:custGeom>
              <a:noFill/>
              <a:ln w="38100" cap="flat" cmpd="sng" algn="ctr">
                <a:solidFill>
                  <a:srgbClr val="90909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5A0F4D3-11A8-B89A-4374-A837AF294E6D}"/>
                  </a:ext>
                </a:extLst>
              </p:cNvPr>
              <p:cNvSpPr txBox="1"/>
              <p:nvPr/>
            </p:nvSpPr>
            <p:spPr>
              <a:xfrm>
                <a:off x="7932506" y="6154756"/>
                <a:ext cx="49487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1D6FA9"/>
                    </a:solidFill>
                    <a:effectLst/>
                    <a:uLnTx/>
                    <a:uFillTx/>
                    <a:latin typeface="Roboto Condensed"/>
                    <a:ea typeface="+mn-ea"/>
                    <a:cs typeface="+mn-cs"/>
                  </a:rPr>
                  <a:t>S</a:t>
                </a:r>
                <a:endPara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1D6FA9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endParaRPr>
              </a:p>
            </p:txBody>
          </p:sp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B61D67F8-CB2D-D743-89FF-30E7378589B8}"/>
                </a:ext>
              </a:extLst>
            </p:cNvPr>
            <p:cNvSpPr/>
            <p:nvPr/>
          </p:nvSpPr>
          <p:spPr>
            <a:xfrm>
              <a:off x="7924800" y="5529549"/>
              <a:ext cx="762000" cy="287356"/>
            </a:xfrm>
            <a:prstGeom prst="rect">
              <a:avLst/>
            </a:prstGeom>
            <a:solidFill>
              <a:srgbClr val="909090"/>
            </a:solidFill>
            <a:ln w="12700" cap="flat" cmpd="sng" algn="ctr">
              <a:solidFill>
                <a:srgbClr val="909090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rPr>
                <a:t>10</a:t>
              </a: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Condensed"/>
                <a:ea typeface="+mn-ea"/>
                <a:cs typeface="+mn-cs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FCD749D6-396B-49EA-0A2E-2E1CD42FF844}"/>
                </a:ext>
              </a:extLst>
            </p:cNvPr>
            <p:cNvSpPr/>
            <p:nvPr/>
          </p:nvSpPr>
          <p:spPr>
            <a:xfrm>
              <a:off x="7924800" y="5235766"/>
              <a:ext cx="762000" cy="287356"/>
            </a:xfrm>
            <a:prstGeom prst="rect">
              <a:avLst/>
            </a:prstGeom>
            <a:solidFill>
              <a:srgbClr val="909090"/>
            </a:solidFill>
            <a:ln w="12700" cap="flat" cmpd="sng" algn="ctr">
              <a:solidFill>
                <a:srgbClr val="909090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rPr>
                <a:t>8</a:t>
              </a: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Condensed"/>
                <a:ea typeface="+mn-ea"/>
                <a:cs typeface="+mn-cs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0711504-D795-40D7-5231-2CE54253CC65}"/>
                </a:ext>
              </a:extLst>
            </p:cNvPr>
            <p:cNvSpPr/>
            <p:nvPr/>
          </p:nvSpPr>
          <p:spPr>
            <a:xfrm>
              <a:off x="7924800" y="4953000"/>
              <a:ext cx="762000" cy="287356"/>
            </a:xfrm>
            <a:prstGeom prst="rect">
              <a:avLst/>
            </a:prstGeom>
            <a:solidFill>
              <a:srgbClr val="909090"/>
            </a:solidFill>
            <a:ln w="12700" cap="flat" cmpd="sng" algn="ctr">
              <a:solidFill>
                <a:srgbClr val="909090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rPr>
                <a:t>-5</a:t>
              </a: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Condensed"/>
                <a:ea typeface="+mn-ea"/>
                <a:cs typeface="+mn-cs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8571D08-3577-BF1D-35A2-01A6B3E79D22}"/>
                </a:ext>
              </a:extLst>
            </p:cNvPr>
            <p:cNvSpPr txBox="1"/>
            <p:nvPr/>
          </p:nvSpPr>
          <p:spPr>
            <a:xfrm>
              <a:off x="6401228" y="4953000"/>
              <a:ext cx="10287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rPr>
                <a:t>TOP = 2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 Condensed"/>
                <a:ea typeface="+mn-ea"/>
                <a:cs typeface="+mn-cs"/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5DFDF651-9F38-2CC3-F638-41B6E446F1C7}"/>
                </a:ext>
              </a:extLst>
            </p:cNvPr>
            <p:cNvCxnSpPr>
              <a:stCxn id="26" idx="3"/>
            </p:cNvCxnSpPr>
            <p:nvPr/>
          </p:nvCxnSpPr>
          <p:spPr>
            <a:xfrm>
              <a:off x="7429928" y="5137666"/>
              <a:ext cx="418672" cy="0"/>
            </a:xfrm>
            <a:prstGeom prst="straightConnector1">
              <a:avLst/>
            </a:prstGeom>
            <a:noFill/>
            <a:ln w="28575" cap="flat" cmpd="sng" algn="ctr">
              <a:solidFill>
                <a:srgbClr val="C00000"/>
              </a:solidFill>
              <a:prstDash val="solid"/>
              <a:miter lim="800000"/>
              <a:tailEnd type="arrow"/>
            </a:ln>
            <a:effectLst/>
          </p:spPr>
        </p:cxn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56076AE9-E91D-D816-0B34-D88B43EFA8DE}"/>
              </a:ext>
            </a:extLst>
          </p:cNvPr>
          <p:cNvSpPr txBox="1"/>
          <p:nvPr/>
        </p:nvSpPr>
        <p:spPr>
          <a:xfrm>
            <a:off x="5157085" y="2249209"/>
            <a:ext cx="1828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Tx/>
              <a:buFontTx/>
              <a:buNone/>
            </a:pPr>
            <a:r>
              <a:rPr lang="en-IN" sz="1600" b="1" kern="1200" dirty="0">
                <a:solidFill>
                  <a:srgbClr val="1D6FA9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PEEP (S, TOP)</a:t>
            </a:r>
            <a:endParaRPr lang="en-US" sz="1600" b="1" kern="1200" dirty="0">
              <a:solidFill>
                <a:srgbClr val="1D6FA9"/>
              </a:solidFill>
              <a:latin typeface="Cambria" panose="02040503050406030204" pitchFamily="18" charset="0"/>
              <a:ea typeface="Cambria" panose="02040503050406030204" pitchFamily="18" charset="0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A0A2E41-17AA-3CCD-8298-0CB5B2F36CBC}"/>
              </a:ext>
            </a:extLst>
          </p:cNvPr>
          <p:cNvSpPr txBox="1"/>
          <p:nvPr/>
        </p:nvSpPr>
        <p:spPr>
          <a:xfrm>
            <a:off x="8381027" y="2350297"/>
            <a:ext cx="4013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Tx/>
              <a:buFontTx/>
              <a:buNone/>
            </a:pPr>
            <a:r>
              <a:rPr lang="en-IN" sz="1800" b="1" kern="1200" dirty="0">
                <a:solidFill>
                  <a:srgbClr val="FF0000"/>
                </a:solidFill>
                <a:latin typeface="Roboto Condensed"/>
                <a:ea typeface="+mn-ea"/>
                <a:cs typeface="+mn-cs"/>
              </a:rPr>
              <a:t>-5</a:t>
            </a:r>
            <a:endParaRPr lang="en-US" sz="1800" b="1" kern="1200" dirty="0">
              <a:solidFill>
                <a:srgbClr val="FF0000"/>
              </a:solidFill>
              <a:latin typeface="Roboto Condense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60747982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4756</TotalTime>
  <Words>2258</Words>
  <Application>Microsoft Office PowerPoint</Application>
  <PresentationFormat>On-screen Show (16:9)</PresentationFormat>
  <Paragraphs>301</Paragraphs>
  <Slides>41</Slides>
  <Notes>41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51" baseType="lpstr">
      <vt:lpstr>Wingdings 2</vt:lpstr>
      <vt:lpstr>Proxima Nova</vt:lpstr>
      <vt:lpstr>Wingdings</vt:lpstr>
      <vt:lpstr>Comic Sans MS</vt:lpstr>
      <vt:lpstr>Wingdings 3</vt:lpstr>
      <vt:lpstr>Cambria</vt:lpstr>
      <vt:lpstr>Corbel</vt:lpstr>
      <vt:lpstr>Roboto Condensed</vt:lpstr>
      <vt:lpstr>Arial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Chirag Bhalodia</cp:lastModifiedBy>
  <cp:revision>902</cp:revision>
  <dcterms:modified xsi:type="dcterms:W3CDTF">2023-08-19T03:54:59Z</dcterms:modified>
</cp:coreProperties>
</file>